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8" r:id="rId2"/>
  </p:sldMasterIdLst>
  <p:notesMasterIdLst>
    <p:notesMasterId r:id="rId66"/>
  </p:notesMasterIdLst>
  <p:handoutMasterIdLst>
    <p:handoutMasterId r:id="rId67"/>
  </p:handoutMasterIdLst>
  <p:sldIdLst>
    <p:sldId id="256" r:id="rId3"/>
    <p:sldId id="1357" r:id="rId4"/>
    <p:sldId id="1338" r:id="rId5"/>
    <p:sldId id="1373" r:id="rId6"/>
    <p:sldId id="1374" r:id="rId7"/>
    <p:sldId id="1375" r:id="rId8"/>
    <p:sldId id="1376" r:id="rId9"/>
    <p:sldId id="1377" r:id="rId10"/>
    <p:sldId id="1378" r:id="rId11"/>
    <p:sldId id="1379" r:id="rId12"/>
    <p:sldId id="1380" r:id="rId13"/>
    <p:sldId id="1381" r:id="rId14"/>
    <p:sldId id="1382" r:id="rId15"/>
    <p:sldId id="1383" r:id="rId16"/>
    <p:sldId id="1384" r:id="rId17"/>
    <p:sldId id="1385" r:id="rId18"/>
    <p:sldId id="1386" r:id="rId19"/>
    <p:sldId id="1387" r:id="rId20"/>
    <p:sldId id="1388" r:id="rId21"/>
    <p:sldId id="1389" r:id="rId22"/>
    <p:sldId id="1390" r:id="rId23"/>
    <p:sldId id="1391" r:id="rId24"/>
    <p:sldId id="1392" r:id="rId25"/>
    <p:sldId id="1358" r:id="rId26"/>
    <p:sldId id="1313" r:id="rId27"/>
    <p:sldId id="1314" r:id="rId28"/>
    <p:sldId id="1289" r:id="rId29"/>
    <p:sldId id="1293" r:id="rId30"/>
    <p:sldId id="1260" r:id="rId31"/>
    <p:sldId id="1252" r:id="rId32"/>
    <p:sldId id="1253" r:id="rId33"/>
    <p:sldId id="1294" r:id="rId34"/>
    <p:sldId id="1254" r:id="rId35"/>
    <p:sldId id="1360" r:id="rId36"/>
    <p:sldId id="1361" r:id="rId37"/>
    <p:sldId id="1362" r:id="rId38"/>
    <p:sldId id="1363" r:id="rId39"/>
    <p:sldId id="1364" r:id="rId40"/>
    <p:sldId id="1366" r:id="rId41"/>
    <p:sldId id="1365" r:id="rId42"/>
    <p:sldId id="1265" r:id="rId43"/>
    <p:sldId id="1266" r:id="rId44"/>
    <p:sldId id="1267" r:id="rId45"/>
    <p:sldId id="1345" r:id="rId46"/>
    <p:sldId id="1268" r:id="rId47"/>
    <p:sldId id="1346" r:id="rId48"/>
    <p:sldId id="1269" r:id="rId49"/>
    <p:sldId id="1270" r:id="rId50"/>
    <p:sldId id="1271" r:id="rId51"/>
    <p:sldId id="1272" r:id="rId52"/>
    <p:sldId id="1273" r:id="rId53"/>
    <p:sldId id="1274" r:id="rId54"/>
    <p:sldId id="1275" r:id="rId55"/>
    <p:sldId id="1276" r:id="rId56"/>
    <p:sldId id="1277" r:id="rId57"/>
    <p:sldId id="1368" r:id="rId58"/>
    <p:sldId id="1370" r:id="rId59"/>
    <p:sldId id="1371" r:id="rId60"/>
    <p:sldId id="1295" r:id="rId61"/>
    <p:sldId id="1175" r:id="rId62"/>
    <p:sldId id="1331" r:id="rId63"/>
    <p:sldId id="1278" r:id="rId64"/>
    <p:sldId id="1215" r:id="rId65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华文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华文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华文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华文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华文宋体" pitchFamily="2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华文宋体" pitchFamily="2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华文宋体" pitchFamily="2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华文宋体" pitchFamily="2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华文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  <a:srgbClr val="EAEAEA"/>
    <a:srgbClr val="008080"/>
    <a:srgbClr val="DDDDDD"/>
    <a:srgbClr val="99CCFF"/>
    <a:srgbClr val="66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9" autoAdjust="0"/>
  </p:normalViewPr>
  <p:slideViewPr>
    <p:cSldViewPr>
      <p:cViewPr>
        <p:scale>
          <a:sx n="70" d="100"/>
          <a:sy n="70" d="100"/>
        </p:scale>
        <p:origin x="-193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0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568"/>
    </p:cViewPr>
  </p:sorterViewPr>
  <p:notesViewPr>
    <p:cSldViewPr>
      <p:cViewPr varScale="1">
        <p:scale>
          <a:sx n="57" d="100"/>
          <a:sy n="57" d="100"/>
        </p:scale>
        <p:origin x="-260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63" Type="http://schemas.openxmlformats.org/officeDocument/2006/relationships/slide" Target="slides/slide61.xml"/><Relationship Id="rId64" Type="http://schemas.openxmlformats.org/officeDocument/2006/relationships/slide" Target="slides/slide62.xml"/><Relationship Id="rId65" Type="http://schemas.openxmlformats.org/officeDocument/2006/relationships/slide" Target="slides/slide63.xml"/><Relationship Id="rId66" Type="http://schemas.openxmlformats.org/officeDocument/2006/relationships/notesMaster" Target="notesMasters/notesMaster1.xml"/><Relationship Id="rId67" Type="http://schemas.openxmlformats.org/officeDocument/2006/relationships/handoutMaster" Target="handoutMasters/handoutMaster1.xml"/><Relationship Id="rId68" Type="http://schemas.openxmlformats.org/officeDocument/2006/relationships/printerSettings" Target="printerSettings/printerSettings1.bin"/><Relationship Id="rId69" Type="http://schemas.openxmlformats.org/officeDocument/2006/relationships/presProps" Target="presProps.xml"/><Relationship Id="rId50" Type="http://schemas.openxmlformats.org/officeDocument/2006/relationships/slide" Target="slides/slide48.xml"/><Relationship Id="rId51" Type="http://schemas.openxmlformats.org/officeDocument/2006/relationships/slide" Target="slides/slide49.xml"/><Relationship Id="rId52" Type="http://schemas.openxmlformats.org/officeDocument/2006/relationships/slide" Target="slides/slide50.xml"/><Relationship Id="rId53" Type="http://schemas.openxmlformats.org/officeDocument/2006/relationships/slide" Target="slides/slide51.xml"/><Relationship Id="rId54" Type="http://schemas.openxmlformats.org/officeDocument/2006/relationships/slide" Target="slides/slide52.xml"/><Relationship Id="rId55" Type="http://schemas.openxmlformats.org/officeDocument/2006/relationships/slide" Target="slides/slide53.xml"/><Relationship Id="rId56" Type="http://schemas.openxmlformats.org/officeDocument/2006/relationships/slide" Target="slides/slide54.xml"/><Relationship Id="rId57" Type="http://schemas.openxmlformats.org/officeDocument/2006/relationships/slide" Target="slides/slide55.xml"/><Relationship Id="rId58" Type="http://schemas.openxmlformats.org/officeDocument/2006/relationships/slide" Target="slides/slide56.xml"/><Relationship Id="rId59" Type="http://schemas.openxmlformats.org/officeDocument/2006/relationships/slide" Target="slides/slide57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slide" Target="slides/slide42.xml"/><Relationship Id="rId45" Type="http://schemas.openxmlformats.org/officeDocument/2006/relationships/slide" Target="slides/slide43.xml"/><Relationship Id="rId46" Type="http://schemas.openxmlformats.org/officeDocument/2006/relationships/slide" Target="slides/slide44.xml"/><Relationship Id="rId47" Type="http://schemas.openxmlformats.org/officeDocument/2006/relationships/slide" Target="slides/slide45.xml"/><Relationship Id="rId48" Type="http://schemas.openxmlformats.org/officeDocument/2006/relationships/slide" Target="slides/slide46.xml"/><Relationship Id="rId49" Type="http://schemas.openxmlformats.org/officeDocument/2006/relationships/slide" Target="slides/slide4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70" Type="http://schemas.openxmlformats.org/officeDocument/2006/relationships/viewProps" Target="viewProps.xml"/><Relationship Id="rId71" Type="http://schemas.openxmlformats.org/officeDocument/2006/relationships/theme" Target="theme/theme1.xml"/><Relationship Id="rId72" Type="http://schemas.openxmlformats.org/officeDocument/2006/relationships/tableStyles" Target="tableStyles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60" Type="http://schemas.openxmlformats.org/officeDocument/2006/relationships/slide" Target="slides/slide58.xml"/><Relationship Id="rId61" Type="http://schemas.openxmlformats.org/officeDocument/2006/relationships/slide" Target="slides/slide59.xml"/><Relationship Id="rId62" Type="http://schemas.openxmlformats.org/officeDocument/2006/relationships/slide" Target="slides/slide60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Font typeface="Arial" pitchFamily="34" charset="0"/>
              <a:buNone/>
              <a:defRPr sz="1200">
                <a:latin typeface="Tahoma" pitchFamily="34" charset="0"/>
                <a:ea typeface="华文宋体" pitchFamily="2" charset="-122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 typeface="Arial" charset="0"/>
              <a:buNone/>
              <a:defRPr sz="1200">
                <a:latin typeface="Tahoma" charset="0"/>
                <a:ea typeface="华文宋体" charset="0"/>
                <a:cs typeface="华文宋体" charset="0"/>
              </a:defRPr>
            </a:lvl1pPr>
          </a:lstStyle>
          <a:p>
            <a:pPr>
              <a:defRPr/>
            </a:pPr>
            <a:fld id="{EADC461F-290B-4C59-8507-5574A5775C88}" type="datetimeFigureOut">
              <a:rPr lang="zh-CN" altLang="en-US"/>
              <a:pPr>
                <a:defRPr/>
              </a:pPr>
              <a:t>14-7-16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Font typeface="Arial" pitchFamily="34" charset="0"/>
              <a:buNone/>
              <a:defRPr sz="1200">
                <a:latin typeface="Tahoma" pitchFamily="34" charset="0"/>
                <a:ea typeface="华文宋体" pitchFamily="2" charset="-122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 typeface="Arial" charset="0"/>
              <a:buNone/>
              <a:defRPr sz="1200">
                <a:latin typeface="Tahoma" charset="0"/>
                <a:ea typeface="华文宋体" charset="0"/>
                <a:cs typeface="华文宋体" charset="0"/>
              </a:defRPr>
            </a:lvl1pPr>
          </a:lstStyle>
          <a:p>
            <a:pPr>
              <a:defRPr/>
            </a:pPr>
            <a:fld id="{1F77107F-A15E-4E1E-B964-D8BDC1EB11A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36276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 typeface="Arial" pitchFamily="34" charset="0"/>
              <a:buNone/>
              <a:defRPr sz="1200">
                <a:latin typeface="Tahoma" pitchFamily="34" charset="0"/>
                <a:ea typeface="宋体" pitchFamily="2" charset="-122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 typeface="Arial" pitchFamily="34" charset="0"/>
              <a:buNone/>
              <a:defRPr sz="1200">
                <a:latin typeface="Tahoma" pitchFamily="34" charset="0"/>
                <a:ea typeface="宋体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5604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Font typeface="Arial" pitchFamily="34" charset="0"/>
              <a:buNone/>
              <a:defRPr sz="1200">
                <a:latin typeface="Tahoma" pitchFamily="34" charset="0"/>
                <a:ea typeface="宋体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 typeface="Arial" charset="0"/>
              <a:buNone/>
              <a:defRPr sz="1200">
                <a:latin typeface="Tahoma" charset="0"/>
                <a:ea typeface="宋体" charset="0"/>
                <a:cs typeface="宋体" charset="0"/>
              </a:defRPr>
            </a:lvl1pPr>
          </a:lstStyle>
          <a:p>
            <a:pPr>
              <a:defRPr/>
            </a:pPr>
            <a:fld id="{1BA1B496-2EE5-4443-B1DE-835F0898A5D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26082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57D8661-0559-464E-BDB7-BA1CB7AA8AE6}" type="slidenum">
              <a:rPr lang="en-US" altLang="zh-CN" smtClean="0">
                <a:latin typeface="Tahoma" pitchFamily="34" charset="0"/>
                <a:ea typeface="宋体" charset="-122"/>
              </a:rPr>
              <a:pPr/>
              <a:t>35</a:t>
            </a:fld>
            <a:endParaRPr lang="en-US" altLang="zh-CN" smtClean="0">
              <a:latin typeface="Tahoma" pitchFamily="34" charset="0"/>
              <a:ea typeface="宋体" charset="-122"/>
            </a:endParaRPr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0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68"/>
              <a:ext cx="449" cy="299"/>
              <a:chOff x="0" y="0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Font typeface="Arial" charset="0"/>
                  <a:buNone/>
                  <a:defRPr/>
                </a:pPr>
                <a:endParaRPr lang="zh-CN" alt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336" y="0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Font typeface="Arial" charset="0"/>
                  <a:buNone/>
                  <a:defRPr/>
                </a:pPr>
                <a:endParaRPr lang="zh-CN" alt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333"/>
              <a:ext cx="466" cy="300"/>
              <a:chOff x="0" y="-1"/>
              <a:chExt cx="672" cy="434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0" y="-1"/>
                <a:ext cx="384" cy="43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Font typeface="Arial" charset="0"/>
                  <a:buNone/>
                  <a:defRPr/>
                </a:pPr>
                <a:endParaRPr lang="zh-CN" alt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336" y="-1"/>
                <a:ext cx="336" cy="434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Font typeface="Arial" charset="0"/>
                  <a:buNone/>
                  <a:defRPr/>
                </a:pPr>
                <a:endParaRPr lang="zh-CN" alt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288"/>
              <a:ext cx="353" cy="26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Font typeface="Arial" charset="0"/>
                <a:buNone/>
                <a:defRPr/>
              </a:pPr>
              <a:endParaRPr lang="zh-CN" alt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0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Font typeface="Arial" charset="0"/>
                <a:buNone/>
                <a:defRPr/>
              </a:pPr>
              <a:endParaRPr lang="zh-CN" alt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518"/>
              <a:ext cx="5476" cy="3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Font typeface="Arial" charset="0"/>
                <a:buNone/>
                <a:defRPr/>
              </a:pPr>
              <a:endParaRPr lang="zh-CN" altLang="en-US"/>
            </a:p>
          </p:txBody>
        </p:sp>
      </p:grpSp>
      <p:sp>
        <p:nvSpPr>
          <p:cNvPr id="206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99FCB9B1-E3B3-4219-88A0-01CD79FCC8E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xmlns:p14="http://schemas.microsoft.com/office/powerpoint/2010/main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9A4CB-9B5A-474E-9F66-06DF9D38BAA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xmlns:p14="http://schemas.microsoft.com/office/powerpoint/2010/main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04050" y="617539"/>
            <a:ext cx="1951038" cy="55149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50938" y="617539"/>
            <a:ext cx="5700712" cy="55149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60829-D668-4122-836C-57DE907C9C5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xmlns:p14="http://schemas.microsoft.com/office/powerpoint/2010/main"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未知"/>
          <p:cNvSpPr>
            <a:spLocks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685800 h 1000"/>
              <a:gd name="T2" fmla="*/ 0 w 1000"/>
              <a:gd name="T3" fmla="*/ 0 h 1000"/>
              <a:gd name="T4" fmla="*/ 79248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/>
          </a:p>
        </p:txBody>
      </p:sp>
      <p:sp>
        <p:nvSpPr>
          <p:cNvPr id="6" name="Text Box 9"/>
          <p:cNvSpPr txBox="1">
            <a:spLocks noChangeArrowheads="1"/>
          </p:cNvSpPr>
          <p:nvPr userDrawn="1"/>
        </p:nvSpPr>
        <p:spPr bwMode="auto">
          <a:xfrm>
            <a:off x="5943600" y="5715000"/>
            <a:ext cx="2660650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华文宋体" charset="0"/>
                <a:cs typeface="华文宋体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华文宋体" charset="0"/>
                <a:cs typeface="华文宋体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华文宋体" charset="0"/>
                <a:cs typeface="华文宋体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华文宋体" charset="0"/>
                <a:cs typeface="华文宋体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华文宋体" charset="0"/>
                <a:cs typeface="华文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Tahoma" charset="0"/>
                <a:ea typeface="华文宋体" charset="0"/>
                <a:cs typeface="华文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Tahoma" charset="0"/>
                <a:ea typeface="华文宋体" charset="0"/>
                <a:cs typeface="华文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Tahoma" charset="0"/>
                <a:ea typeface="华文宋体" charset="0"/>
                <a:cs typeface="华文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>
                <a:solidFill>
                  <a:schemeClr val="tx1"/>
                </a:solidFill>
                <a:latin typeface="Tahoma" charset="0"/>
                <a:ea typeface="华文宋体" charset="0"/>
                <a:cs typeface="华文宋体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30000"/>
              </a:spcBef>
              <a:buFont typeface="Arial" charset="0"/>
              <a:buNone/>
              <a:defRPr/>
            </a:pPr>
            <a:r>
              <a:rPr lang="zh-CN" altLang="en-US" sz="1600">
                <a:solidFill>
                  <a:srgbClr val="0033CC"/>
                </a:solidFill>
                <a:latin typeface="楷体_GB2312" charset="0"/>
                <a:ea typeface="楷体_GB2312" charset="0"/>
                <a:cs typeface="楷体_GB2312" charset="0"/>
              </a:rPr>
              <a:t>赵德成博士</a:t>
            </a:r>
          </a:p>
          <a:p>
            <a:pPr eaLnBrk="1" hangingPunct="1">
              <a:lnSpc>
                <a:spcPct val="75000"/>
              </a:lnSpc>
              <a:spcBef>
                <a:spcPct val="30000"/>
              </a:spcBef>
              <a:buFont typeface="Arial" charset="0"/>
              <a:buNone/>
              <a:defRPr/>
            </a:pPr>
            <a:r>
              <a:rPr lang="en-US" altLang="zh-CN" sz="1600">
                <a:solidFill>
                  <a:srgbClr val="0033CC"/>
                </a:solidFill>
                <a:latin typeface="楷体_GB2312" charset="0"/>
                <a:ea typeface="楷体_GB2312" charset="0"/>
                <a:cs typeface="楷体_GB2312" charset="0"/>
              </a:rPr>
              <a:t>xiaoyao1115@sohu.com</a:t>
            </a:r>
          </a:p>
          <a:p>
            <a:pPr eaLnBrk="1" hangingPunct="1">
              <a:lnSpc>
                <a:spcPct val="75000"/>
              </a:lnSpc>
              <a:spcBef>
                <a:spcPct val="30000"/>
              </a:spcBef>
              <a:buFont typeface="Arial" charset="0"/>
              <a:buNone/>
              <a:defRPr/>
            </a:pPr>
            <a:r>
              <a:rPr lang="en-US" altLang="zh-CN" sz="1600">
                <a:solidFill>
                  <a:srgbClr val="0033CC"/>
                </a:solidFill>
                <a:latin typeface="楷体_GB2312" charset="0"/>
                <a:ea typeface="楷体_GB2312" charset="0"/>
                <a:cs typeface="楷体_GB2312" charset="0"/>
              </a:rPr>
              <a:t>TEL</a:t>
            </a:r>
            <a:r>
              <a:rPr lang="zh-CN" altLang="en-US" sz="1600">
                <a:solidFill>
                  <a:srgbClr val="0033CC"/>
                </a:solidFill>
                <a:latin typeface="楷体_GB2312" charset="0"/>
                <a:ea typeface="楷体_GB2312" charset="0"/>
                <a:cs typeface="楷体_GB2312" charset="0"/>
              </a:rPr>
              <a:t>：</a:t>
            </a:r>
            <a:r>
              <a:rPr lang="en-US" altLang="zh-CN" sz="1600">
                <a:solidFill>
                  <a:srgbClr val="0033CC"/>
                </a:solidFill>
                <a:latin typeface="楷体_GB2312" charset="0"/>
                <a:ea typeface="楷体_GB2312" charset="0"/>
                <a:cs typeface="楷体_GB2312" charset="0"/>
              </a:rPr>
              <a:t>010-58802990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2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6B1A4-150D-4273-80DA-A49D23EE484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xmlns:p14="http://schemas.microsoft.com/office/powerpoint/2010/main"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1DAC98-22F9-4B6C-9E7E-33BBC23051F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xmlns:p14="http://schemas.microsoft.com/office/powerpoint/2010/main">
    <p:dissolv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DAEE7-7ABF-4AFE-ADC5-026585B7642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xmlns:p14="http://schemas.microsoft.com/office/powerpoint/2010/main">
    <p:dissolv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C047B-2D4E-4CFF-A1EE-D92B1AE79B5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xmlns:p14="http://schemas.microsoft.com/office/powerpoint/2010/main">
    <p:dissolv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06880-1E3C-4AD9-9D78-1BB1A3759D7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xmlns:p14="http://schemas.microsoft.com/office/powerpoint/2010/main">
    <p:dissolv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E43E1-1A6F-484B-A30E-D99CD8DEC53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xmlns:p14="http://schemas.microsoft.com/office/powerpoint/2010/main">
    <p:dissolv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1A187-559B-4697-AE7D-0292410F937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xmlns:p14="http://schemas.microsoft.com/office/powerpoint/2010/main">
    <p:dissolv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E4C70-FB8F-4215-A981-B162F784039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xmlns:p14="http://schemas.microsoft.com/office/powerpoint/2010/main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B3438-6059-44D1-BA4B-ECAC84A89EE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xmlns:p14="http://schemas.microsoft.com/office/powerpoint/2010/main">
    <p:dissolv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BB122-B386-4E73-86B0-798FB375A40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xmlns:p14="http://schemas.microsoft.com/office/powerpoint/2010/main">
    <p:dissolv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DF55FE-90FD-4F2C-BF79-4E65CEB3F58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xmlns:p14="http://schemas.microsoft.com/office/powerpoint/2010/main">
    <p:dissolv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27DD6-CEEE-4CE5-9535-64356374320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xmlns:p14="http://schemas.microsoft.com/office/powerpoint/2010/main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220F5-60E7-49C9-97FD-5A344A27E1F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xmlns:p14="http://schemas.microsoft.com/office/powerpoint/2010/main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0F0F8-FB13-4C1F-9326-95C9E7FAF73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xmlns:p14="http://schemas.microsoft.com/office/powerpoint/2010/main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B7011-4F62-436D-B6A5-CD0C78E5990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xmlns:p14="http://schemas.microsoft.com/office/powerpoint/2010/main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33C8E-4B4B-4BBD-8BD2-FE2451BC86A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xmlns:p14="http://schemas.microsoft.com/office/powerpoint/2010/main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7473C-F76C-4D6B-A9F1-BC70B6EFF19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xmlns:p14="http://schemas.microsoft.com/office/powerpoint/2010/main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1420EA-540F-4292-9010-3F4D924B5BD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xmlns:p14="http://schemas.microsoft.com/office/powerpoint/2010/main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6C516F-7080-4B17-8143-B5ADE9821FC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xmlns:p14="http://schemas.microsoft.com/office/powerpoint/2010/main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buFont typeface="Arial" charset="0"/>
              <a:buNone/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buFont typeface="Arial" charset="0"/>
              <a:buNone/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541338" y="1522413"/>
            <a:ext cx="422275" cy="473075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buFont typeface="Arial" charset="0"/>
              <a:buNone/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911225" y="1522413"/>
            <a:ext cx="368300" cy="473075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buFont typeface="Arial" charset="0"/>
              <a:buNone/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127000" y="1447800"/>
            <a:ext cx="560388" cy="423863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buFont typeface="Arial" charset="0"/>
              <a:buNone/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buFont typeface="Arial" charset="0"/>
              <a:buNone/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2913" y="1779588"/>
            <a:ext cx="8226425" cy="3492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buFont typeface="Arial" charset="0"/>
              <a:buNone/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Font typeface="Arial" pitchFamily="34" charset="0"/>
              <a:buNone/>
              <a:defRPr sz="14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buFont typeface="Arial" pitchFamily="34" charset="0"/>
              <a:buNone/>
              <a:defRPr sz="14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 typeface="Arial" charset="0"/>
              <a:buNone/>
              <a:defRPr sz="1400">
                <a:latin typeface="Tahoma" charset="0"/>
                <a:ea typeface="宋体" charset="0"/>
                <a:cs typeface="宋体" charset="0"/>
              </a:defRPr>
            </a:lvl1pPr>
          </a:lstStyle>
          <a:p>
            <a:pPr>
              <a:defRPr/>
            </a:pPr>
            <a:fld id="{F93C849A-FAE5-4F57-90AF-E6A315A8DE8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ransition xmlns:p14="http://schemas.microsoft.com/office/powerpoint/2010/main"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宋体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  <a:cs typeface="宋体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  <a:cs typeface="宋体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  <a:cs typeface="宋体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  <a:cs typeface="宋体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宋体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Font typeface="Arial" pitchFamily="34" charset="0"/>
              <a:buNone/>
              <a:defRPr sz="1200"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buFont typeface="Arial" pitchFamily="34" charset="0"/>
              <a:buNone/>
              <a:defRPr sz="1200"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 typeface="Arial" charset="0"/>
              <a:buNone/>
              <a:defRPr sz="1200">
                <a:latin typeface="Garamond" charset="0"/>
                <a:ea typeface="宋体" charset="0"/>
                <a:cs typeface="宋体" charset="0"/>
              </a:defRPr>
            </a:lvl1pPr>
          </a:lstStyle>
          <a:p>
            <a:pPr>
              <a:defRPr/>
            </a:pPr>
            <a:fld id="{493ADCF6-B90B-4767-8DC2-85654E9D3CF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2055" name="未知"/>
          <p:cNvSpPr>
            <a:spLocks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457200 h 1000"/>
              <a:gd name="T2" fmla="*/ 0 w 1000"/>
              <a:gd name="T3" fmla="*/ 0 h 1000"/>
              <a:gd name="T4" fmla="*/ 82296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0" r:id="rId2"/>
    <p:sldLayoutId id="2147483679" r:id="rId3"/>
    <p:sldLayoutId id="2147483678" r:id="rId4"/>
    <p:sldLayoutId id="2147483677" r:id="rId5"/>
    <p:sldLayoutId id="2147483676" r:id="rId6"/>
    <p:sldLayoutId id="2147483675" r:id="rId7"/>
    <p:sldLayoutId id="2147483674" r:id="rId8"/>
    <p:sldLayoutId id="2147483673" r:id="rId9"/>
    <p:sldLayoutId id="2147483672" r:id="rId10"/>
    <p:sldLayoutId id="2147483671" r:id="rId11"/>
  </p:sldLayoutIdLst>
  <p:transition xmlns:p14="http://schemas.microsoft.com/office/powerpoint/2010/main"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宋体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  <a:cs typeface="宋体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  <a:cs typeface="宋体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  <a:cs typeface="宋体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  <a:cs typeface="宋体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宋体" charset="0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q"/>
        <a:defRPr sz="2600">
          <a:solidFill>
            <a:schemeClr val="tx1"/>
          </a:solidFill>
          <a:latin typeface="+mn-lt"/>
          <a:ea typeface="+mn-ea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  <a:ea typeface="+mn-ea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q"/>
        <a:defRPr sz="2000">
          <a:solidFill>
            <a:schemeClr val="tx1"/>
          </a:solidFill>
          <a:latin typeface="+mn-lt"/>
          <a:ea typeface="+mn-ea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D:%5CBeijing%20Teachers%20Training%5C09%E5%B9%B4%E9%A1%B9%E7%9B%AE%E8%B5%84%E6%96%99%E6%B1%87%E7%BC%96%5C2-%E5%90%AF%E5%8A%A8%E4%BC%9A%E8%AE%AE%5C3-090918-%E5%90%AF%E5%8A%A8%E4%BC%9A%E8%AE%AE%E8%B5%84%E6%96%99%EF%BC%9A%E4%B8%AD%E5%B0%8F%E5%AD%A6%E6%95%99%E5%B8%88%E6%95%99%E5%AD%A6%E8%83%BD%E5%8A%9B%E8%AF%8A%E6%96%AD%E9%87%8F%E8%A1%A8%E8%AF%B4%E6%98%8E.doc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e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png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7.png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604963"/>
            <a:ext cx="7848600" cy="1152525"/>
          </a:xfrm>
        </p:spPr>
        <p:txBody>
          <a:bodyPr/>
          <a:lstStyle/>
          <a:p>
            <a:pPr algn="ctr" eaLnBrk="1" hangingPunct="1">
              <a:lnSpc>
                <a:spcPct val="110000"/>
              </a:lnSpc>
            </a:pPr>
            <a:r>
              <a:rPr lang="zh-CN" altLang="en-US" sz="6000" b="1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有效的教学评价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2988" y="3860800"/>
            <a:ext cx="7088187" cy="1752600"/>
          </a:xfrm>
        </p:spPr>
        <p:txBody>
          <a:bodyPr/>
          <a:lstStyle/>
          <a:p>
            <a:pPr eaLnBrk="1" hangingPunct="1"/>
            <a:r>
              <a:rPr lang="zh-CN" altLang="en-US" b="1" smtClean="0">
                <a:solidFill>
                  <a:schemeClr val="folHlink"/>
                </a:solidFill>
                <a:latin typeface="黑体" pitchFamily="2" charset="-122"/>
                <a:ea typeface="黑体" pitchFamily="2" charset="-122"/>
              </a:rPr>
              <a:t>赵德成</a:t>
            </a:r>
          </a:p>
          <a:p>
            <a:pPr eaLnBrk="1" hangingPunct="1"/>
            <a:r>
              <a:rPr lang="zh-CN" altLang="en-US" sz="2800" b="1" smtClean="0">
                <a:solidFill>
                  <a:schemeClr val="folHlink"/>
                </a:solidFill>
                <a:latin typeface="黑体" pitchFamily="2" charset="-122"/>
                <a:ea typeface="黑体" pitchFamily="2" charset="-122"/>
              </a:rPr>
              <a:t>北京师范大学教育学部</a:t>
            </a:r>
            <a:r>
              <a:rPr lang="en-US" altLang="zh-CN" sz="2800" b="1" smtClean="0">
                <a:solidFill>
                  <a:schemeClr val="folHlink"/>
                </a:solidFill>
                <a:latin typeface="黑体" pitchFamily="2" charset="-122"/>
                <a:ea typeface="黑体" pitchFamily="2" charset="-122"/>
              </a:rPr>
              <a:t>,100875</a:t>
            </a:r>
          </a:p>
          <a:p>
            <a:pPr eaLnBrk="1" hangingPunct="1"/>
            <a:r>
              <a:rPr lang="en-US" altLang="zh-CN" sz="2800" b="1" smtClean="0">
                <a:solidFill>
                  <a:schemeClr val="folHlink"/>
                </a:solidFill>
                <a:latin typeface="黑体" pitchFamily="2" charset="-122"/>
                <a:ea typeface="黑体" pitchFamily="2" charset="-122"/>
              </a:rPr>
              <a:t>zhaodecheng@bnu.edu.cn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3"/>
          <p:cNvSpPr>
            <a:spLocks noGrp="1" noChangeArrowheads="1"/>
          </p:cNvSpPr>
          <p:nvPr>
            <p:ph type="title"/>
          </p:nvPr>
        </p:nvSpPr>
        <p:spPr>
          <a:xfrm>
            <a:off x="2771775" y="547688"/>
            <a:ext cx="3960813" cy="1143000"/>
          </a:xfrm>
        </p:spPr>
        <p:txBody>
          <a:bodyPr/>
          <a:lstStyle/>
          <a:p>
            <a:pPr eaLnBrk="1" hangingPunct="1"/>
            <a:r>
              <a:rPr lang="zh-CN" altLang="en-US" b="1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空山鸟语</a:t>
            </a:r>
          </a:p>
        </p:txBody>
      </p:sp>
      <p:sp>
        <p:nvSpPr>
          <p:cNvPr id="860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5288" y="2179638"/>
            <a:ext cx="8280400" cy="4114800"/>
          </a:xfrm>
        </p:spPr>
        <p:txBody>
          <a:bodyPr/>
          <a:lstStyle/>
          <a:p>
            <a:pPr eaLnBrk="1" hangingPunct="1"/>
            <a:r>
              <a:rPr lang="zh-CN" altLang="en-US" sz="3600" b="1" smtClean="0">
                <a:latin typeface="黑体" pitchFamily="2" charset="-122"/>
                <a:ea typeface="黑体" pitchFamily="2" charset="-122"/>
              </a:rPr>
              <a:t>山雀们短促而嘹亮的鸣声，让人来不及凝神，只感到一阵轻快的音乐雨，散乱地、急骤地、漫天撒来，直把你全身淋透，而后，雨过天晴，在你阴翳的心版上引进阳光，在你灰白的生命里加上色彩，把你浸于奔放的欢乐而又有些淡淡的悒郁里。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3"/>
          <p:cNvSpPr>
            <a:spLocks noGrp="1" noChangeArrowheads="1"/>
          </p:cNvSpPr>
          <p:nvPr>
            <p:ph type="title"/>
          </p:nvPr>
        </p:nvSpPr>
        <p:spPr>
          <a:xfrm>
            <a:off x="3132138" y="452438"/>
            <a:ext cx="3060700" cy="1143000"/>
          </a:xfrm>
        </p:spPr>
        <p:txBody>
          <a:bodyPr/>
          <a:lstStyle/>
          <a:p>
            <a:pPr eaLnBrk="1" hangingPunct="1"/>
            <a:r>
              <a:rPr lang="zh-CN" altLang="en-US" b="1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空山鸟语</a:t>
            </a:r>
          </a:p>
        </p:txBody>
      </p:sp>
      <p:sp>
        <p:nvSpPr>
          <p:cNvPr id="8704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74675" y="1989138"/>
            <a:ext cx="8461375" cy="4114800"/>
          </a:xfrm>
        </p:spPr>
        <p:txBody>
          <a:bodyPr/>
          <a:lstStyle/>
          <a:p>
            <a:pPr eaLnBrk="1" hangingPunct="1"/>
            <a:r>
              <a:rPr lang="zh-CN" altLang="en-US" sz="3600" b="1" smtClean="0">
                <a:latin typeface="黑体" pitchFamily="2" charset="-122"/>
                <a:ea typeface="黑体" pitchFamily="2" charset="-122"/>
              </a:rPr>
              <a:t>不是么？谁，面对着山雀子这么奢侈的自由、这么天真的喜乐能不怅然呢？谁，没有山雀子一样的欢乐时光呢？可是，少年的好时光，总是流逝得太快又太恍惚，谁又能永远像山雀子那样的欢乐呢？想想看，人，制造出自己的桎梏，把自己套牢，乃是自然中最可悲的族类啊！但山雀们却不管这些，</a:t>
            </a:r>
            <a:r>
              <a:rPr lang="en-US" altLang="zh-CN" sz="3600" b="1" smtClean="0">
                <a:latin typeface="黑体" pitchFamily="2" charset="-122"/>
                <a:ea typeface="黑体" pitchFamily="2" charset="-122"/>
              </a:rPr>
              <a:t>……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3"/>
          <p:cNvSpPr>
            <a:spLocks noGrp="1" noChangeArrowheads="1"/>
          </p:cNvSpPr>
          <p:nvPr>
            <p:ph type="title"/>
          </p:nvPr>
        </p:nvSpPr>
        <p:spPr>
          <a:xfrm>
            <a:off x="1187450" y="357188"/>
            <a:ext cx="7793038" cy="11430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zh-CN" altLang="en-US" sz="4000" b="1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一个显而易见的问题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71550" y="1989138"/>
            <a:ext cx="7772400" cy="4114800"/>
          </a:xfrm>
        </p:spPr>
        <p:txBody>
          <a:bodyPr/>
          <a:lstStyle/>
          <a:p>
            <a:pPr eaLnBrk="1" hangingPunct="1">
              <a:buClrTx/>
              <a:buSzPct val="70000"/>
              <a:buFont typeface="Wingdings" pitchFamily="2" charset="2"/>
              <a:buChar char="l"/>
            </a:pPr>
            <a:r>
              <a:rPr lang="zh-CN" altLang="en-US" sz="3600" b="1" smtClean="0">
                <a:latin typeface="黑体" pitchFamily="2" charset="-122"/>
                <a:ea typeface="黑体" pitchFamily="2" charset="-122"/>
              </a:rPr>
              <a:t>而这种做法更为深远的危害在于，学生日渐丧失了主体性，“学生成为课堂的主人”只能是空中楼阁。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 typeface="Arial" charset="0"/>
              <a:buNone/>
            </a:pPr>
            <a:endParaRPr lang="zh-CN" altLang="en-US"/>
          </a:p>
        </p:txBody>
      </p:sp>
      <p:sp>
        <p:nvSpPr>
          <p:cNvPr id="89090" name="Rectangle 3"/>
          <p:cNvSpPr>
            <a:spLocks noChangeArrowheads="1"/>
          </p:cNvSpPr>
          <p:nvPr/>
        </p:nvSpPr>
        <p:spPr bwMode="auto">
          <a:xfrm>
            <a:off x="971550" y="3935413"/>
            <a:ext cx="1008063" cy="9334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 typeface="Arial" charset="0"/>
              <a:buNone/>
            </a:pPr>
            <a:endParaRPr lang="zh-CN" altLang="en-US"/>
          </a:p>
        </p:txBody>
      </p:sp>
      <p:sp>
        <p:nvSpPr>
          <p:cNvPr id="89091" name="Rectangle 4"/>
          <p:cNvSpPr>
            <a:spLocks noChangeArrowheads="1"/>
          </p:cNvSpPr>
          <p:nvPr/>
        </p:nvSpPr>
        <p:spPr bwMode="auto">
          <a:xfrm>
            <a:off x="2987675" y="3429000"/>
            <a:ext cx="1368425" cy="14398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 typeface="Arial" charset="0"/>
              <a:buNone/>
            </a:pPr>
            <a:endParaRPr lang="zh-CN" altLang="en-US"/>
          </a:p>
        </p:txBody>
      </p:sp>
      <p:sp>
        <p:nvSpPr>
          <p:cNvPr id="89092" name="Rectangle 5"/>
          <p:cNvSpPr>
            <a:spLocks noChangeArrowheads="1"/>
          </p:cNvSpPr>
          <p:nvPr/>
        </p:nvSpPr>
        <p:spPr bwMode="auto">
          <a:xfrm>
            <a:off x="5148263" y="4151313"/>
            <a:ext cx="936625" cy="501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 typeface="Arial" charset="0"/>
              <a:buNone/>
            </a:pPr>
            <a:endParaRPr lang="zh-CN" altLang="en-US"/>
          </a:p>
        </p:txBody>
      </p:sp>
      <p:sp>
        <p:nvSpPr>
          <p:cNvPr id="89093" name="Rectangle 6"/>
          <p:cNvSpPr>
            <a:spLocks noChangeArrowheads="1"/>
          </p:cNvSpPr>
          <p:nvPr/>
        </p:nvSpPr>
        <p:spPr bwMode="auto">
          <a:xfrm>
            <a:off x="6948488" y="3213100"/>
            <a:ext cx="1079500" cy="18018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 typeface="Arial" charset="0"/>
              <a:buNone/>
            </a:pPr>
            <a:endParaRPr lang="zh-CN" altLang="en-US"/>
          </a:p>
        </p:txBody>
      </p:sp>
      <p:sp>
        <p:nvSpPr>
          <p:cNvPr id="89094" name="Oval 7"/>
          <p:cNvSpPr>
            <a:spLocks noChangeArrowheads="1"/>
          </p:cNvSpPr>
          <p:nvPr/>
        </p:nvSpPr>
        <p:spPr bwMode="auto">
          <a:xfrm>
            <a:off x="1042988" y="1125538"/>
            <a:ext cx="1728787" cy="10080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Arial" charset="0"/>
              <a:buNone/>
            </a:pPr>
            <a:endParaRPr lang="zh-CN" altLang="en-US"/>
          </a:p>
        </p:txBody>
      </p:sp>
      <p:sp>
        <p:nvSpPr>
          <p:cNvPr id="89095" name="Oval 8"/>
          <p:cNvSpPr>
            <a:spLocks noChangeArrowheads="1"/>
          </p:cNvSpPr>
          <p:nvPr/>
        </p:nvSpPr>
        <p:spPr bwMode="auto">
          <a:xfrm>
            <a:off x="3492500" y="692150"/>
            <a:ext cx="1511300" cy="24495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Arial" charset="0"/>
              <a:buNone/>
            </a:pPr>
            <a:endParaRPr lang="zh-CN" altLang="en-US"/>
          </a:p>
        </p:txBody>
      </p:sp>
      <p:sp>
        <p:nvSpPr>
          <p:cNvPr id="89096" name="Oval 9"/>
          <p:cNvSpPr>
            <a:spLocks noChangeArrowheads="1"/>
          </p:cNvSpPr>
          <p:nvPr/>
        </p:nvSpPr>
        <p:spPr bwMode="auto">
          <a:xfrm>
            <a:off x="5724525" y="1484313"/>
            <a:ext cx="792163" cy="7937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Arial" charset="0"/>
              <a:buNone/>
            </a:pPr>
            <a:endParaRPr lang="zh-CN" altLang="en-US"/>
          </a:p>
        </p:txBody>
      </p:sp>
      <p:sp>
        <p:nvSpPr>
          <p:cNvPr id="89097" name="Oval 10"/>
          <p:cNvSpPr>
            <a:spLocks noChangeArrowheads="1"/>
          </p:cNvSpPr>
          <p:nvPr/>
        </p:nvSpPr>
        <p:spPr bwMode="auto">
          <a:xfrm>
            <a:off x="7019925" y="1052513"/>
            <a:ext cx="1655763" cy="16573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Arial" charset="0"/>
              <a:buNone/>
            </a:pPr>
            <a:endParaRPr lang="zh-CN" altLang="en-US"/>
          </a:p>
        </p:txBody>
      </p:sp>
      <p:sp>
        <p:nvSpPr>
          <p:cNvPr id="89098" name="Text Box 11"/>
          <p:cNvSpPr txBox="1">
            <a:spLocks noChangeArrowheads="1"/>
          </p:cNvSpPr>
          <p:nvPr/>
        </p:nvSpPr>
        <p:spPr bwMode="auto">
          <a:xfrm>
            <a:off x="2843213" y="5734050"/>
            <a:ext cx="5040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zh-CN" altLang="en-US"/>
              <a:t>图形分类，幼儿园大班，</a:t>
            </a:r>
            <a:r>
              <a:rPr lang="en-US" altLang="zh-CN"/>
              <a:t>2006</a:t>
            </a:r>
            <a:r>
              <a:rPr lang="zh-CN" altLang="en-US"/>
              <a:t>年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3"/>
          <p:cNvSpPr>
            <a:spLocks noGrp="1" noChangeArrowheads="1"/>
          </p:cNvSpPr>
          <p:nvPr>
            <p:ph type="title"/>
          </p:nvPr>
        </p:nvSpPr>
        <p:spPr>
          <a:xfrm>
            <a:off x="755650" y="476250"/>
            <a:ext cx="5689600" cy="11430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zh-CN" altLang="en-US" sz="4000" b="1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这个问题不容易被发现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2060575"/>
            <a:ext cx="8208963" cy="4114800"/>
          </a:xfrm>
        </p:spPr>
        <p:txBody>
          <a:bodyPr/>
          <a:lstStyle/>
          <a:p>
            <a:pPr marL="0" indent="0" eaLnBrk="1" hangingPunct="1">
              <a:buClrTx/>
              <a:buSzPct val="70000"/>
              <a:buFont typeface="Wingdings" pitchFamily="2" charset="2"/>
              <a:buNone/>
            </a:pPr>
            <a:r>
              <a:rPr lang="zh-CN" altLang="en-US" sz="3600" b="1" smtClean="0">
                <a:latin typeface="黑体" pitchFamily="2" charset="-122"/>
                <a:ea typeface="黑体" pitchFamily="2" charset="-122"/>
              </a:rPr>
              <a:t>学生们积极参与了课堂互动，自然也满心欢喜地希望获得教师的认可，可在本节课中教师尽管表扬了学生，但表扬来，表扬去，最后还是否定。</a:t>
            </a:r>
            <a:endParaRPr lang="en-US" altLang="zh-CN" sz="3600" b="1" smtClean="0"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3"/>
          <p:cNvSpPr>
            <a:spLocks noGrp="1" noChangeArrowheads="1"/>
          </p:cNvSpPr>
          <p:nvPr>
            <p:ph type="title"/>
          </p:nvPr>
        </p:nvSpPr>
        <p:spPr>
          <a:xfrm>
            <a:off x="827088" y="404813"/>
            <a:ext cx="5689600" cy="11430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zh-CN" altLang="en-US" sz="4000" b="1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心理学分析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55650" y="2060575"/>
            <a:ext cx="7993063" cy="4114800"/>
          </a:xfrm>
        </p:spPr>
        <p:txBody>
          <a:bodyPr/>
          <a:lstStyle/>
          <a:p>
            <a:pPr marL="0" indent="0" eaLnBrk="1" hangingPunct="1">
              <a:buClrTx/>
              <a:buSzPct val="70000"/>
              <a:buFont typeface="Wingdings" pitchFamily="2" charset="2"/>
              <a:buNone/>
            </a:pPr>
            <a:r>
              <a:rPr lang="zh-CN" altLang="en-US" sz="3600" b="1" smtClean="0">
                <a:latin typeface="黑体" pitchFamily="2" charset="-122"/>
                <a:ea typeface="黑体" pitchFamily="2" charset="-122"/>
              </a:rPr>
              <a:t>人本主义心理学家罗杰斯指出，人都有一种积极的自我肯定的需要，被身边的人无条件积极肯定的需要。当人们体验到条件性肯定时，或者肯定与否要视具体行为而定时，问题就会产生。条件性肯定使个体产生紧张感。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613" y="452438"/>
            <a:ext cx="5616575" cy="12954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zh-CN" altLang="en-US" b="1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一堂初一英语课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165100"/>
            <a:ext cx="6192837" cy="12954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zh-CN" altLang="en-US" b="1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生活场景再现（一）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001838"/>
            <a:ext cx="8786813" cy="4114800"/>
          </a:xfrm>
        </p:spPr>
        <p:txBody>
          <a:bodyPr/>
          <a:lstStyle/>
          <a:p>
            <a:pPr eaLnBrk="1" hangingPunct="1"/>
            <a:r>
              <a:rPr lang="zh-CN" altLang="en-US" sz="2800" b="1" smtClean="0">
                <a:latin typeface="黑体" pitchFamily="2" charset="-122"/>
                <a:ea typeface="黑体" pitchFamily="2" charset="-122"/>
              </a:rPr>
              <a:t>妈妈，我这次英语演讲得了一等奖第一名，是校长亲自给我颁奖哎╮</a:t>
            </a:r>
            <a:r>
              <a:rPr lang="en-US" altLang="zh-CN" sz="2800" b="1" smtClean="0">
                <a:latin typeface="黑体" pitchFamily="2" charset="-122"/>
                <a:ea typeface="黑体" pitchFamily="2" charset="-122"/>
              </a:rPr>
              <a:t>(╯▽╰)╭</a:t>
            </a:r>
            <a:r>
              <a:rPr lang="zh-CN" altLang="en-US" sz="2800" b="1" smtClean="0">
                <a:latin typeface="黑体" pitchFamily="2" charset="-122"/>
                <a:ea typeface="黑体" pitchFamily="2" charset="-122"/>
              </a:rPr>
              <a:t>！</a:t>
            </a:r>
          </a:p>
          <a:p>
            <a:pPr eaLnBrk="1" hangingPunct="1"/>
            <a:r>
              <a:rPr lang="zh-CN" altLang="en-US" sz="2800" b="1" smtClean="0">
                <a:latin typeface="黑体" pitchFamily="2" charset="-122"/>
                <a:ea typeface="黑体" pitchFamily="2" charset="-122"/>
              </a:rPr>
              <a:t>嗯，不错</a:t>
            </a:r>
            <a:r>
              <a:rPr lang="en-US" altLang="zh-CN" sz="2800" b="1" smtClean="0">
                <a:latin typeface="黑体" pitchFamily="2" charset="-122"/>
                <a:ea typeface="黑体" pitchFamily="2" charset="-122"/>
              </a:rPr>
              <a:t>\(^o^)/~</a:t>
            </a:r>
            <a:r>
              <a:rPr lang="zh-CN" altLang="en-US" sz="2800" b="1" smtClean="0">
                <a:latin typeface="黑体" pitchFamily="2" charset="-122"/>
                <a:ea typeface="黑体" pitchFamily="2" charset="-122"/>
              </a:rPr>
              <a:t>。可是，你不知道，你在台上的时候我都急死了，你的站姿很懈松，你要是站得挺拔些就更好啦。</a:t>
            </a:r>
          </a:p>
          <a:p>
            <a:pPr eaLnBrk="1" hangingPunct="1"/>
            <a:r>
              <a:rPr lang="en-US" altLang="zh-CN" sz="2800" b="1" smtClean="0">
                <a:latin typeface="黑体" pitchFamily="2" charset="-122"/>
                <a:ea typeface="黑体" pitchFamily="2" charset="-122"/>
              </a:rPr>
              <a:t>?_?</a:t>
            </a:r>
            <a:r>
              <a:rPr lang="zh-CN" altLang="en-US" sz="2800" b="1" smtClean="0">
                <a:latin typeface="黑体" pitchFamily="2" charset="-122"/>
                <a:ea typeface="黑体" pitchFamily="2" charset="-122"/>
              </a:rPr>
              <a:t>，我怎么发现你就没有满意的时候，你到底想要干啥</a:t>
            </a:r>
            <a:r>
              <a:rPr lang="en-US" altLang="zh-CN" sz="2800" b="1" smtClean="0">
                <a:latin typeface="黑体" pitchFamily="2" charset="-122"/>
                <a:ea typeface="黑体" pitchFamily="2" charset="-122"/>
              </a:rPr>
              <a:t>(⊙o⊙)</a:t>
            </a:r>
            <a:r>
              <a:rPr lang="zh-CN" altLang="en-US" sz="2800" b="1" smtClean="0">
                <a:latin typeface="黑体" pitchFamily="2" charset="-122"/>
                <a:ea typeface="黑体" pitchFamily="2" charset="-122"/>
              </a:rPr>
              <a:t>？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260350"/>
            <a:ext cx="5761037" cy="12954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zh-CN" altLang="en-US" b="1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生活场景再现（二）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892300"/>
            <a:ext cx="8280400" cy="4114800"/>
          </a:xfrm>
        </p:spPr>
        <p:txBody>
          <a:bodyPr/>
          <a:lstStyle/>
          <a:p>
            <a:pPr eaLnBrk="1" hangingPunct="1"/>
            <a:r>
              <a:rPr lang="zh-CN" altLang="en-US" sz="2400" b="1" smtClean="0">
                <a:latin typeface="黑体" pitchFamily="2" charset="-122"/>
                <a:ea typeface="黑体" pitchFamily="2" charset="-122"/>
              </a:rPr>
              <a:t>爸爸，我们班昨天和初三（</a:t>
            </a:r>
            <a:r>
              <a:rPr lang="en-US" altLang="zh-CN" sz="2400" b="1" smtClean="0">
                <a:latin typeface="黑体" pitchFamily="2" charset="-122"/>
                <a:ea typeface="黑体" pitchFamily="2" charset="-122"/>
              </a:rPr>
              <a:t>2</a:t>
            </a:r>
            <a:r>
              <a:rPr lang="zh-CN" altLang="en-US" sz="2400" b="1" smtClean="0">
                <a:latin typeface="黑体" pitchFamily="2" charset="-122"/>
                <a:ea typeface="黑体" pitchFamily="2" charset="-122"/>
              </a:rPr>
              <a:t>）班踢足球赛，打了他们</a:t>
            </a:r>
            <a:r>
              <a:rPr lang="en-US" altLang="zh-CN" sz="2400" b="1" smtClean="0">
                <a:latin typeface="黑体" pitchFamily="2" charset="-122"/>
                <a:ea typeface="黑体" pitchFamily="2" charset="-122"/>
              </a:rPr>
              <a:t>5:0</a:t>
            </a:r>
            <a:r>
              <a:rPr lang="zh-CN" altLang="en-US" sz="2400" b="1" smtClean="0">
                <a:latin typeface="黑体" pitchFamily="2" charset="-122"/>
                <a:ea typeface="黑体" pitchFamily="2" charset="-122"/>
              </a:rPr>
              <a:t>，我一个人就进了俩球</a:t>
            </a:r>
            <a:r>
              <a:rPr lang="en-US" altLang="zh-CN" sz="2400" b="1" smtClean="0">
                <a:latin typeface="黑体" pitchFamily="2" charset="-122"/>
                <a:ea typeface="黑体" pitchFamily="2" charset="-122"/>
              </a:rPr>
              <a:t>~\(≧▽≦)/~</a:t>
            </a:r>
            <a:r>
              <a:rPr lang="zh-CN" altLang="en-US" sz="2400" b="1" smtClean="0">
                <a:latin typeface="黑体" pitchFamily="2" charset="-122"/>
                <a:ea typeface="黑体" pitchFamily="2" charset="-122"/>
              </a:rPr>
              <a:t>！</a:t>
            </a:r>
            <a:endParaRPr lang="en-US" altLang="zh-CN" sz="2400" b="1" smtClean="0">
              <a:latin typeface="黑体" pitchFamily="2" charset="-122"/>
              <a:ea typeface="黑体" pitchFamily="2" charset="-122"/>
            </a:endParaRPr>
          </a:p>
          <a:p>
            <a:pPr eaLnBrk="1" hangingPunct="1"/>
            <a:endParaRPr lang="zh-CN" altLang="en-US" sz="2400" b="1" smtClean="0">
              <a:latin typeface="黑体" pitchFamily="2" charset="-122"/>
              <a:ea typeface="黑体" pitchFamily="2" charset="-122"/>
            </a:endParaRPr>
          </a:p>
          <a:p>
            <a:pPr eaLnBrk="1" hangingPunct="1"/>
            <a:r>
              <a:rPr lang="en-US" altLang="zh-CN" sz="2400" b="1" smtClean="0">
                <a:latin typeface="黑体" pitchFamily="2" charset="-122"/>
                <a:ea typeface="黑体" pitchFamily="2" charset="-122"/>
              </a:rPr>
              <a:t>( ⊙o⊙ )</a:t>
            </a:r>
            <a:r>
              <a:rPr lang="zh-CN" altLang="en-US" sz="2400" b="1" smtClean="0">
                <a:latin typeface="黑体" pitchFamily="2" charset="-122"/>
                <a:ea typeface="黑体" pitchFamily="2" charset="-122"/>
              </a:rPr>
              <a:t>哇，你们班还真牛，我小子</a:t>
            </a:r>
            <a:r>
              <a:rPr lang="en-US" altLang="zh-CN" sz="2400" b="1" smtClean="0">
                <a:latin typeface="黑体" pitchFamily="2" charset="-122"/>
                <a:ea typeface="黑体" pitchFamily="2" charset="-122"/>
              </a:rPr>
              <a:t>( ^_^ )</a:t>
            </a:r>
            <a:r>
              <a:rPr lang="zh-CN" altLang="en-US" sz="2400" b="1" smtClean="0">
                <a:latin typeface="黑体" pitchFamily="2" charset="-122"/>
                <a:ea typeface="黑体" pitchFamily="2" charset="-122"/>
              </a:rPr>
              <a:t>不错嘛。可是啊，你得注意，期中考试数学成绩太差了，你不能只顾着玩，踢球好能进重点中学</a:t>
            </a:r>
            <a:r>
              <a:rPr lang="en-US" altLang="zh-CN" sz="2400" b="1" smtClean="0">
                <a:latin typeface="黑体" pitchFamily="2" charset="-122"/>
                <a:ea typeface="黑体" pitchFamily="2" charset="-122"/>
              </a:rPr>
              <a:t>(⊙_⊙)</a:t>
            </a:r>
            <a:r>
              <a:rPr lang="zh-CN" altLang="en-US" sz="2400" b="1" smtClean="0">
                <a:latin typeface="黑体" pitchFamily="2" charset="-122"/>
                <a:ea typeface="黑体" pitchFamily="2" charset="-122"/>
              </a:rPr>
              <a:t>？。</a:t>
            </a:r>
            <a:endParaRPr lang="en-US" altLang="zh-CN" sz="2400" b="1" smtClean="0">
              <a:latin typeface="黑体" pitchFamily="2" charset="-122"/>
              <a:ea typeface="黑体" pitchFamily="2" charset="-122"/>
            </a:endParaRPr>
          </a:p>
          <a:p>
            <a:pPr eaLnBrk="1" hangingPunct="1">
              <a:buFont typeface="Wingdings" pitchFamily="2" charset="2"/>
              <a:buNone/>
            </a:pPr>
            <a:endParaRPr lang="zh-CN" altLang="en-US" sz="2400" b="1" smtClean="0">
              <a:latin typeface="黑体" pitchFamily="2" charset="-122"/>
              <a:ea typeface="黑体" pitchFamily="2" charset="-122"/>
            </a:endParaRPr>
          </a:p>
          <a:p>
            <a:pPr eaLnBrk="1" hangingPunct="1"/>
            <a:r>
              <a:rPr lang="en-US" altLang="zh-CN" sz="2400" b="1" smtClean="0">
                <a:latin typeface="黑体" pitchFamily="2" charset="-122"/>
                <a:ea typeface="黑体" pitchFamily="2" charset="-122"/>
              </a:rPr>
              <a:t>(⊙o⊙)</a:t>
            </a:r>
            <a:r>
              <a:rPr lang="zh-CN" altLang="en-US" sz="2400" b="1" smtClean="0">
                <a:latin typeface="黑体" pitchFamily="2" charset="-122"/>
                <a:ea typeface="黑体" pitchFamily="2" charset="-122"/>
              </a:rPr>
              <a:t>哦，知道了，就知道你，总是哪壶不开提那壶，真扫兴。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331788"/>
            <a:ext cx="8507412" cy="12954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zh-CN" altLang="en-US" b="1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做一个家庭实验？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179638"/>
            <a:ext cx="8558212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CN" altLang="en-US" sz="3600" b="1" smtClean="0">
                <a:latin typeface="黑体" pitchFamily="2" charset="-122"/>
                <a:ea typeface="黑体" pitchFamily="2" charset="-122"/>
              </a:rPr>
              <a:t>以自己的爱人为实验对象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sz="3600" b="1" smtClean="0">
                <a:latin typeface="黑体" pitchFamily="2" charset="-122"/>
                <a:ea typeface="黑体" pitchFamily="2" charset="-122"/>
              </a:rPr>
              <a:t>指导你的爱人打电话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sz="3600" b="1" smtClean="0">
                <a:latin typeface="黑体" pitchFamily="2" charset="-122"/>
                <a:ea typeface="黑体" pitchFamily="2" charset="-122"/>
              </a:rPr>
              <a:t>指导方式是，爱人每打完</a:t>
            </a:r>
            <a:r>
              <a:rPr lang="en-US" altLang="zh-CN" sz="3600" b="1" smtClean="0">
                <a:latin typeface="黑体" pitchFamily="2" charset="-122"/>
                <a:ea typeface="黑体" pitchFamily="2" charset="-122"/>
              </a:rPr>
              <a:t>1</a:t>
            </a:r>
            <a:r>
              <a:rPr lang="zh-CN" altLang="en-US" sz="3600" b="1" smtClean="0">
                <a:latin typeface="黑体" pitchFamily="2" charset="-122"/>
                <a:ea typeface="黑体" pitchFamily="2" charset="-122"/>
              </a:rPr>
              <a:t>个电话，你就跟他</a:t>
            </a:r>
            <a:r>
              <a:rPr lang="en-US" altLang="zh-CN" sz="3600" b="1" smtClean="0">
                <a:latin typeface="黑体" pitchFamily="2" charset="-122"/>
                <a:ea typeface="黑体" pitchFamily="2" charset="-122"/>
              </a:rPr>
              <a:t>/</a:t>
            </a:r>
            <a:r>
              <a:rPr lang="zh-CN" altLang="en-US" sz="3600" b="1" smtClean="0">
                <a:latin typeface="黑体" pitchFamily="2" charset="-122"/>
                <a:ea typeface="黑体" pitchFamily="2" charset="-122"/>
              </a:rPr>
              <a:t>她讨论，给他</a:t>
            </a:r>
            <a:r>
              <a:rPr lang="en-US" altLang="zh-CN" sz="3600" b="1" smtClean="0">
                <a:latin typeface="黑体" pitchFamily="2" charset="-122"/>
                <a:ea typeface="黑体" pitchFamily="2" charset="-122"/>
              </a:rPr>
              <a:t>/</a:t>
            </a:r>
            <a:r>
              <a:rPr lang="zh-CN" altLang="en-US" sz="3600" b="1" smtClean="0">
                <a:latin typeface="黑体" pitchFamily="2" charset="-122"/>
                <a:ea typeface="黑体" pitchFamily="2" charset="-122"/>
              </a:rPr>
              <a:t>她点评，先说</a:t>
            </a:r>
            <a:r>
              <a:rPr lang="en-US" altLang="zh-CN" sz="3600" b="1" smtClean="0">
                <a:latin typeface="黑体" pitchFamily="2" charset="-122"/>
                <a:ea typeface="黑体" pitchFamily="2" charset="-122"/>
              </a:rPr>
              <a:t>3</a:t>
            </a:r>
            <a:r>
              <a:rPr lang="zh-CN" altLang="en-US" sz="3600" b="1" smtClean="0">
                <a:latin typeface="黑体" pitchFamily="2" charset="-122"/>
                <a:ea typeface="黑体" pitchFamily="2" charset="-122"/>
              </a:rPr>
              <a:t>个优点，再说</a:t>
            </a:r>
            <a:r>
              <a:rPr lang="en-US" altLang="zh-CN" sz="3600" b="1" smtClean="0">
                <a:latin typeface="黑体" pitchFamily="2" charset="-122"/>
                <a:ea typeface="黑体" pitchFamily="2" charset="-122"/>
              </a:rPr>
              <a:t>3</a:t>
            </a:r>
            <a:r>
              <a:rPr lang="zh-CN" altLang="en-US" sz="3600" b="1" smtClean="0">
                <a:latin typeface="黑体" pitchFamily="2" charset="-122"/>
                <a:ea typeface="黑体" pitchFamily="2" charset="-122"/>
              </a:rPr>
              <a:t>个缺点。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3600" b="1" smtClean="0">
                <a:latin typeface="黑体" pitchFamily="2" charset="-122"/>
                <a:ea typeface="黑体" pitchFamily="2" charset="-122"/>
              </a:rPr>
              <a:t>2-3</a:t>
            </a:r>
            <a:r>
              <a:rPr lang="zh-CN" altLang="en-US" sz="3600" b="1" smtClean="0">
                <a:latin typeface="黑体" pitchFamily="2" charset="-122"/>
                <a:ea typeface="黑体" pitchFamily="2" charset="-122"/>
              </a:rPr>
              <a:t>个电话，实验结束。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sz="3600" b="1" smtClean="0">
                <a:latin typeface="黑体" pitchFamily="2" charset="-122"/>
                <a:ea typeface="黑体" pitchFamily="2" charset="-122"/>
              </a:rPr>
              <a:t>猜想下，实验的结果怎么样？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333375"/>
            <a:ext cx="7793037" cy="1143000"/>
          </a:xfrm>
        </p:spPr>
        <p:txBody>
          <a:bodyPr/>
          <a:lstStyle/>
          <a:p>
            <a:r>
              <a:rPr lang="zh-CN" altLang="en-US" sz="4000" smtClean="0"/>
              <a:t>戴明环（</a:t>
            </a:r>
            <a:r>
              <a:rPr lang="en-US" altLang="zh-CN" sz="4000" smtClean="0"/>
              <a:t>Deming Circle</a:t>
            </a:r>
            <a:r>
              <a:rPr lang="zh-CN" altLang="en-US" sz="4000" smtClean="0"/>
              <a:t>）</a:t>
            </a:r>
          </a:p>
        </p:txBody>
      </p:sp>
      <p:pic>
        <p:nvPicPr>
          <p:cNvPr id="28674" name="Picture 6" descr="pd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1412875"/>
            <a:ext cx="4143375" cy="450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5292725" y="1600200"/>
            <a:ext cx="3600450" cy="4525963"/>
          </a:xfrm>
        </p:spPr>
        <p:txBody>
          <a:bodyPr/>
          <a:lstStyle/>
          <a:p>
            <a:r>
              <a:rPr lang="zh-CN" altLang="en-US" sz="2800" smtClean="0"/>
              <a:t>戴明环的核心思想是</a:t>
            </a:r>
            <a:r>
              <a:rPr lang="en-US" altLang="zh-CN" sz="2800" smtClean="0"/>
              <a:t>PDCA</a:t>
            </a:r>
            <a:r>
              <a:rPr lang="zh-CN" altLang="en-US" sz="2800" smtClean="0"/>
              <a:t>循环，</a:t>
            </a:r>
            <a:r>
              <a:rPr lang="en-US" altLang="zh-CN" sz="2800" smtClean="0"/>
              <a:t>P</a:t>
            </a:r>
            <a:r>
              <a:rPr lang="zh-CN" altLang="en-US" sz="2800" smtClean="0"/>
              <a:t>、</a:t>
            </a:r>
            <a:r>
              <a:rPr lang="en-US" altLang="zh-CN" sz="2800" smtClean="0"/>
              <a:t>D</a:t>
            </a:r>
            <a:r>
              <a:rPr lang="zh-CN" altLang="en-US" sz="2800" smtClean="0"/>
              <a:t>、</a:t>
            </a:r>
            <a:r>
              <a:rPr lang="en-US" altLang="zh-CN" sz="2800" smtClean="0"/>
              <a:t>C</a:t>
            </a:r>
            <a:r>
              <a:rPr lang="zh-CN" altLang="en-US" sz="2800" smtClean="0"/>
              <a:t>、</a:t>
            </a:r>
            <a:r>
              <a:rPr lang="en-US" altLang="zh-CN" sz="2800" smtClean="0"/>
              <a:t>A</a:t>
            </a:r>
            <a:r>
              <a:rPr lang="zh-CN" altLang="en-US" sz="2800" smtClean="0"/>
              <a:t>分别是英文的</a:t>
            </a:r>
            <a:r>
              <a:rPr lang="en-US" altLang="zh-CN" sz="2800" smtClean="0"/>
              <a:t>Plan</a:t>
            </a:r>
            <a:r>
              <a:rPr lang="zh-CN" altLang="en-US" sz="2800" smtClean="0"/>
              <a:t>（计划）、</a:t>
            </a:r>
            <a:r>
              <a:rPr lang="en-US" altLang="zh-CN" sz="2800" smtClean="0"/>
              <a:t> Do</a:t>
            </a:r>
            <a:r>
              <a:rPr lang="zh-CN" altLang="en-US" sz="2800" smtClean="0"/>
              <a:t>（执行）、</a:t>
            </a:r>
            <a:r>
              <a:rPr lang="en-US" altLang="zh-CN" sz="2800" smtClean="0"/>
              <a:t> Check</a:t>
            </a:r>
            <a:r>
              <a:rPr lang="zh-CN" altLang="en-US" sz="2800" smtClean="0"/>
              <a:t>（检查）、</a:t>
            </a:r>
            <a:r>
              <a:rPr lang="en-US" altLang="zh-CN" sz="2800" smtClean="0"/>
              <a:t> Action</a:t>
            </a:r>
            <a:r>
              <a:rPr lang="zh-CN" altLang="en-US" sz="2800" smtClean="0"/>
              <a:t>（处理）四个单词的第一个字母。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 typeface="Arial" charset="0"/>
              <a:buNone/>
            </a:pPr>
            <a:endParaRPr lang="zh-CN" alt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xfrm>
            <a:off x="827088" y="1052513"/>
            <a:ext cx="7467600" cy="4425950"/>
          </a:xfrm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tx1"/>
              </a:buClr>
              <a:buSzPct val="85000"/>
            </a:pPr>
            <a:r>
              <a:rPr lang="zh-CN" altLang="en-US" sz="3600" b="1" smtClean="0">
                <a:solidFill>
                  <a:srgbClr val="009999"/>
                </a:solidFill>
                <a:latin typeface="黑体" pitchFamily="2" charset="-122"/>
                <a:ea typeface="黑体" pitchFamily="2" charset="-122"/>
              </a:rPr>
              <a:t>教学评价的焦点不是教师教得怎么样，而是学生学得怎样。</a:t>
            </a:r>
            <a:r>
              <a:rPr lang="en-US" altLang="zh-CN" sz="3600" b="1" smtClean="0">
                <a:solidFill>
                  <a:srgbClr val="009999"/>
                </a:solidFill>
                <a:latin typeface="黑体" pitchFamily="2" charset="-122"/>
                <a:ea typeface="黑体" pitchFamily="2" charset="-122"/>
              </a:rPr>
              <a:t/>
            </a:r>
            <a:br>
              <a:rPr lang="en-US" altLang="zh-CN" sz="3600" b="1" smtClean="0">
                <a:solidFill>
                  <a:srgbClr val="009999"/>
                </a:solidFill>
                <a:latin typeface="黑体" pitchFamily="2" charset="-122"/>
                <a:ea typeface="黑体" pitchFamily="2" charset="-122"/>
              </a:rPr>
            </a:br>
            <a:r>
              <a:rPr lang="zh-CN" altLang="en-US" sz="3600" b="1" smtClean="0">
                <a:solidFill>
                  <a:srgbClr val="009999"/>
                </a:solidFill>
                <a:latin typeface="黑体" pitchFamily="2" charset="-122"/>
                <a:ea typeface="黑体" pitchFamily="2" charset="-122"/>
              </a:rPr>
              <a:t/>
            </a:r>
            <a:br>
              <a:rPr lang="zh-CN" altLang="en-US" sz="3600" b="1" smtClean="0">
                <a:solidFill>
                  <a:srgbClr val="009999"/>
                </a:solidFill>
                <a:latin typeface="黑体" pitchFamily="2" charset="-122"/>
                <a:ea typeface="黑体" pitchFamily="2" charset="-122"/>
              </a:rPr>
            </a:br>
            <a:r>
              <a:rPr lang="zh-CN" altLang="en-US" sz="3200" b="1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学生学习的情绪如何？动机是否得到充分的激发？学习到了什么？教学对学生学习和发展的实际影响到底是什么？这些才是教学评价应该关注的焦点。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 typeface="Arial" charset="0"/>
              <a:buNone/>
            </a:pPr>
            <a:endParaRPr lang="zh-CN" alt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xfrm>
            <a:off x="900113" y="1397000"/>
            <a:ext cx="7467600" cy="40640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SzPct val="85000"/>
            </a:pPr>
            <a:r>
              <a:rPr lang="zh-CN" altLang="en-US" sz="4000" b="1" smtClean="0">
                <a:solidFill>
                  <a:schemeClr val="hlink"/>
                </a:solidFill>
                <a:latin typeface="黑体" pitchFamily="2" charset="-122"/>
                <a:ea typeface="黑体" pitchFamily="2" charset="-122"/>
              </a:rPr>
              <a:t>教学评价不能流于空泛，要聚焦于教师的微观课堂教学行为进行分析，分析行为对学生学习和发展的影响，寻求改进教师教学行为的替代性策略，以切实促进教师观念与行为的转变。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 typeface="Arial" charset="0"/>
              <a:buNone/>
            </a:pPr>
            <a:endParaRPr lang="zh-CN" alt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xfrm>
            <a:off x="971550" y="1397000"/>
            <a:ext cx="7467600" cy="40640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SzPct val="85000"/>
            </a:pPr>
            <a:r>
              <a:rPr lang="zh-CN" altLang="en-US" sz="4000" b="1" smtClean="0">
                <a:solidFill>
                  <a:srgbClr val="009999"/>
                </a:solidFill>
                <a:latin typeface="黑体" pitchFamily="2" charset="-122"/>
                <a:ea typeface="黑体" pitchFamily="2" charset="-122"/>
              </a:rPr>
              <a:t>评价者不能仅凭经验对教学进行评论，要加强理论学习，站在理论的高度，从不同的视角分析教师的教及学生的学，使每一次评价活动都能带给教师新的思考。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 typeface="Arial" charset="0"/>
              <a:buNone/>
            </a:pPr>
            <a:endParaRPr lang="zh-CN" alt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xfrm>
            <a:off x="838200" y="1797050"/>
            <a:ext cx="7467600" cy="4065588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SzPct val="85000"/>
            </a:pPr>
            <a:r>
              <a:rPr lang="zh-CN" altLang="en-US" sz="4000" b="1" smtClean="0">
                <a:solidFill>
                  <a:schemeClr val="folHlink"/>
                </a:solidFill>
                <a:latin typeface="黑体" pitchFamily="2" charset="-122"/>
                <a:ea typeface="黑体" pitchFamily="2" charset="-122"/>
              </a:rPr>
              <a:t>教学评价不能仅仅“就课论课”，而应该“以课为例”，“以课为镜”，让每个参与教师都在评价别人的同时反观自身，发现自身教学实践中的问题，不断反思和改进教学实践。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 typeface="Arial" charset="0"/>
              <a:buNone/>
            </a:pPr>
            <a:endParaRPr lang="zh-CN" altLang="en-US"/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title"/>
          </p:nvPr>
        </p:nvSpPr>
        <p:spPr>
          <a:xfrm>
            <a:off x="539750" y="1628775"/>
            <a:ext cx="7993063" cy="1293813"/>
          </a:xfrm>
        </p:spPr>
        <p:txBody>
          <a:bodyPr/>
          <a:lstStyle/>
          <a:p>
            <a:pPr algn="ctr" eaLnBrk="1" hangingPunct="1">
              <a:lnSpc>
                <a:spcPct val="130000"/>
              </a:lnSpc>
            </a:pPr>
            <a:r>
              <a:rPr lang="zh-CN" altLang="en-US" sz="5400" b="1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什么样的课是好课？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 typeface="Arial" charset="0"/>
              <a:buNone/>
            </a:pPr>
            <a:endParaRPr lang="zh-CN" altLang="en-US"/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1628775"/>
            <a:ext cx="8424862" cy="1293813"/>
          </a:xfrm>
        </p:spPr>
        <p:txBody>
          <a:bodyPr/>
          <a:lstStyle/>
          <a:p>
            <a:pPr algn="ctr" eaLnBrk="1" hangingPunct="1">
              <a:lnSpc>
                <a:spcPct val="130000"/>
              </a:lnSpc>
            </a:pPr>
            <a:r>
              <a:rPr lang="zh-CN" altLang="en-US" sz="5400" b="1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什么样的教学是好的教学？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260350"/>
            <a:ext cx="6264275" cy="1143000"/>
          </a:xfrm>
        </p:spPr>
        <p:txBody>
          <a:bodyPr/>
          <a:lstStyle/>
          <a:p>
            <a:pPr eaLnBrk="1" hangingPunct="1"/>
            <a:r>
              <a:rPr lang="zh-CN" altLang="en-US" sz="4000" b="1" smtClean="0">
                <a:latin typeface="黑体" pitchFamily="2" charset="-122"/>
                <a:ea typeface="黑体" pitchFamily="2" charset="-122"/>
              </a:rPr>
              <a:t>可供参考的</a:t>
            </a:r>
            <a:r>
              <a:rPr lang="zh-CN" altLang="en-US" sz="4000" b="1" smtClean="0">
                <a:latin typeface="黑体" pitchFamily="2" charset="-122"/>
                <a:ea typeface="黑体" pitchFamily="2" charset="-122"/>
                <a:hlinkClick r:id="rId2" action="ppaction://hlinkfile"/>
              </a:rPr>
              <a:t>资料</a:t>
            </a:r>
            <a:endParaRPr lang="zh-CN" altLang="en-US" sz="4000" b="1" smtClean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817688"/>
            <a:ext cx="8064500" cy="5040312"/>
          </a:xfrm>
        </p:spPr>
        <p:txBody>
          <a:bodyPr/>
          <a:lstStyle/>
          <a:p>
            <a:pPr eaLnBrk="1" hangingPunct="1"/>
            <a:r>
              <a:rPr lang="zh-CN" altLang="en-US" sz="2800" b="1" smtClean="0">
                <a:latin typeface="黑体" pitchFamily="2" charset="-122"/>
                <a:ea typeface="黑体" pitchFamily="2" charset="-122"/>
              </a:rPr>
              <a:t>美国培训、绩效和教学标准联合委员会（</a:t>
            </a:r>
            <a:r>
              <a:rPr lang="en-US" altLang="zh-CN" sz="2800" b="1" smtClean="0">
                <a:latin typeface="黑体" pitchFamily="2" charset="-122"/>
                <a:ea typeface="黑体" pitchFamily="2" charset="-122"/>
              </a:rPr>
              <a:t>IBSTPI</a:t>
            </a:r>
            <a:r>
              <a:rPr lang="zh-CN" altLang="en-US" sz="2800" b="1" smtClean="0">
                <a:latin typeface="黑体" pitchFamily="2" charset="-122"/>
                <a:ea typeface="黑体" pitchFamily="2" charset="-122"/>
              </a:rPr>
              <a:t>）提出的教师能力标准（</a:t>
            </a:r>
            <a:r>
              <a:rPr lang="en-US" altLang="zh-CN" sz="2800" b="1" smtClean="0">
                <a:latin typeface="黑体" pitchFamily="2" charset="-122"/>
                <a:ea typeface="黑体" pitchFamily="2" charset="-122"/>
              </a:rPr>
              <a:t>2004</a:t>
            </a:r>
            <a:r>
              <a:rPr lang="zh-CN" altLang="en-US" sz="2800" b="1" smtClean="0">
                <a:latin typeface="黑体" pitchFamily="2" charset="-122"/>
                <a:ea typeface="黑体" pitchFamily="2" charset="-122"/>
              </a:rPr>
              <a:t>） </a:t>
            </a:r>
          </a:p>
          <a:p>
            <a:pPr eaLnBrk="1" hangingPunct="1"/>
            <a:r>
              <a:rPr lang="zh-CN" altLang="en-US" sz="2800" b="1" smtClean="0">
                <a:latin typeface="黑体" pitchFamily="2" charset="-122"/>
                <a:ea typeface="黑体" pitchFamily="2" charset="-122"/>
              </a:rPr>
              <a:t>联合国教科文组织（</a:t>
            </a:r>
            <a:r>
              <a:rPr lang="en-US" altLang="zh-CN" sz="2800" b="1" smtClean="0">
                <a:latin typeface="黑体" pitchFamily="2" charset="-122"/>
                <a:ea typeface="黑体" pitchFamily="2" charset="-122"/>
              </a:rPr>
              <a:t>2009</a:t>
            </a:r>
            <a:r>
              <a:rPr lang="zh-CN" altLang="en-US" sz="2800" b="1" smtClean="0">
                <a:latin typeface="黑体" pitchFamily="2" charset="-122"/>
                <a:ea typeface="黑体" pitchFamily="2" charset="-122"/>
              </a:rPr>
              <a:t>） </a:t>
            </a:r>
          </a:p>
          <a:p>
            <a:pPr eaLnBrk="1" hangingPunct="1"/>
            <a:r>
              <a:rPr lang="en-US" altLang="zh-CN" sz="2800" b="1" smtClean="0">
                <a:latin typeface="黑体" pitchFamily="2" charset="-122"/>
                <a:ea typeface="黑体" pitchFamily="2" charset="-122"/>
              </a:rPr>
              <a:t>Cruickshand</a:t>
            </a:r>
            <a:r>
              <a:rPr lang="zh-CN" altLang="en-US" sz="2800" b="1" smtClean="0">
                <a:latin typeface="黑体" pitchFamily="2" charset="-122"/>
                <a:ea typeface="黑体" pitchFamily="2" charset="-122"/>
              </a:rPr>
              <a:t>等人提出的胜任教学行为特征模型 </a:t>
            </a:r>
          </a:p>
          <a:p>
            <a:pPr eaLnBrk="1" hangingPunct="1"/>
            <a:r>
              <a:rPr lang="zh-CN" altLang="en-US" sz="2800" b="1" smtClean="0">
                <a:latin typeface="黑体" pitchFamily="2" charset="-122"/>
                <a:ea typeface="黑体" pitchFamily="2" charset="-122"/>
              </a:rPr>
              <a:t>美国加利福尼亚州教师表现性评估（</a:t>
            </a:r>
            <a:r>
              <a:rPr lang="en-US" altLang="zh-CN" sz="2800" b="1" smtClean="0">
                <a:latin typeface="黑体" pitchFamily="2" charset="-122"/>
                <a:ea typeface="黑体" pitchFamily="2" charset="-122"/>
              </a:rPr>
              <a:t>PACT</a:t>
            </a:r>
            <a:r>
              <a:rPr lang="zh-CN" altLang="en-US" sz="2800" b="1" smtClean="0">
                <a:latin typeface="黑体" pitchFamily="2" charset="-122"/>
                <a:ea typeface="黑体" pitchFamily="2" charset="-122"/>
              </a:rPr>
              <a:t>）（</a:t>
            </a:r>
            <a:r>
              <a:rPr lang="en-US" altLang="zh-CN" sz="2800" b="1" smtClean="0">
                <a:latin typeface="黑体" pitchFamily="2" charset="-122"/>
                <a:ea typeface="黑体" pitchFamily="2" charset="-122"/>
              </a:rPr>
              <a:t>2008</a:t>
            </a:r>
            <a:r>
              <a:rPr lang="zh-CN" altLang="en-US" sz="2800" b="1" smtClean="0">
                <a:latin typeface="黑体" pitchFamily="2" charset="-122"/>
                <a:ea typeface="黑体" pitchFamily="2" charset="-122"/>
              </a:rPr>
              <a:t>） </a:t>
            </a:r>
          </a:p>
          <a:p>
            <a:pPr eaLnBrk="1" hangingPunct="1"/>
            <a:r>
              <a:rPr lang="zh-CN" altLang="en-US" sz="2800" b="1" smtClean="0">
                <a:latin typeface="黑体" pitchFamily="2" charset="-122"/>
                <a:ea typeface="黑体" pitchFamily="2" charset="-122"/>
              </a:rPr>
              <a:t>北京市初中校教学诊断与改进研究（赵德成等人，</a:t>
            </a:r>
            <a:r>
              <a:rPr lang="en-US" altLang="zh-CN" sz="2800" b="1" smtClean="0">
                <a:latin typeface="黑体" pitchFamily="2" charset="-122"/>
                <a:ea typeface="黑体" pitchFamily="2" charset="-122"/>
              </a:rPr>
              <a:t>2007</a:t>
            </a:r>
            <a:r>
              <a:rPr lang="zh-CN" altLang="en-US" sz="2800" b="1" smtClean="0">
                <a:latin typeface="黑体" pitchFamily="2" charset="-122"/>
                <a:ea typeface="黑体" pitchFamily="2" charset="-122"/>
              </a:rPr>
              <a:t>） 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smtClean="0">
                <a:latin typeface="黑体" pitchFamily="2" charset="-122"/>
                <a:ea typeface="黑体" pitchFamily="2" charset="-122"/>
              </a:rPr>
              <a:t>我的三点建议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CN" altLang="en-US" b="1" smtClean="0">
                <a:latin typeface="黑体" pitchFamily="2" charset="-122"/>
                <a:ea typeface="黑体" pitchFamily="2" charset="-122"/>
              </a:rPr>
              <a:t>先对过去的评价标准进行梳理，剔除其中不适宜的成分。</a:t>
            </a:r>
          </a:p>
          <a:p>
            <a:pPr eaLnBrk="1" hangingPunct="1"/>
            <a:r>
              <a:rPr lang="zh-CN" altLang="en-US" b="1" smtClean="0">
                <a:latin typeface="黑体" pitchFamily="2" charset="-122"/>
                <a:ea typeface="黑体" pitchFamily="2" charset="-122"/>
              </a:rPr>
              <a:t>在新标准中体现新课程的理念与要求。</a:t>
            </a:r>
          </a:p>
          <a:p>
            <a:pPr eaLnBrk="1" hangingPunct="1"/>
            <a:r>
              <a:rPr lang="zh-CN" altLang="en-US" b="1" smtClean="0">
                <a:latin typeface="黑体" pitchFamily="2" charset="-122"/>
                <a:ea typeface="黑体" pitchFamily="2" charset="-122"/>
              </a:rPr>
              <a:t>以校为本，从学校实际出发，基于问题提出评价标准。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 typeface="Arial" charset="0"/>
              <a:buNone/>
            </a:pPr>
            <a:endParaRPr lang="zh-CN" altLang="en-US"/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title"/>
          </p:nvPr>
        </p:nvSpPr>
        <p:spPr>
          <a:xfrm>
            <a:off x="684213" y="1916113"/>
            <a:ext cx="8459787" cy="12954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zh-CN" altLang="en-US" sz="4300" b="1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建议之一：</a:t>
            </a:r>
            <a:br>
              <a:rPr lang="zh-CN" altLang="en-US" sz="4300" b="1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</a:br>
            <a:r>
              <a:rPr lang="zh-CN" altLang="en-US" sz="4300" b="1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对旧标准进行梳理和批判性分析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Font typeface="Arial" charset="0"/>
              <a:buNone/>
            </a:pPr>
            <a:endParaRPr lang="zh-CN" altLang="en-US" sz="2000"/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title"/>
          </p:nvPr>
        </p:nvSpPr>
        <p:spPr>
          <a:xfrm>
            <a:off x="611188" y="1341438"/>
            <a:ext cx="8064500" cy="298450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Clr>
                <a:schemeClr val="tx1"/>
              </a:buClr>
              <a:buSzPct val="85000"/>
            </a:pPr>
            <a:r>
              <a:rPr lang="zh-CN" altLang="en-US" sz="3600" b="1" smtClean="0">
                <a:latin typeface="黑体" pitchFamily="2" charset="-122"/>
                <a:ea typeface="黑体" pitchFamily="2" charset="-122"/>
              </a:rPr>
              <a:t>任何一项改革在实施中遇到的真正困难，不是发展新的观念，而在于从旧有观念世界中剔除不适宜的成分。</a:t>
            </a:r>
            <a:br>
              <a:rPr lang="zh-CN" altLang="en-US" sz="3600" b="1" smtClean="0">
                <a:latin typeface="黑体" pitchFamily="2" charset="-122"/>
                <a:ea typeface="黑体" pitchFamily="2" charset="-122"/>
              </a:rPr>
            </a:br>
            <a:r>
              <a:rPr lang="zh-CN" altLang="en-US" sz="3600" b="1" smtClean="0">
                <a:latin typeface="黑体" pitchFamily="2" charset="-122"/>
                <a:ea typeface="黑体" pitchFamily="2" charset="-122"/>
              </a:rPr>
              <a:t> </a:t>
            </a:r>
            <a:br>
              <a:rPr lang="zh-CN" altLang="en-US" sz="3600" b="1" smtClean="0">
                <a:latin typeface="黑体" pitchFamily="2" charset="-122"/>
                <a:ea typeface="黑体" pitchFamily="2" charset="-122"/>
              </a:rPr>
            </a:br>
            <a:r>
              <a:rPr lang="zh-CN" altLang="en-US" sz="3600" b="1" smtClean="0">
                <a:latin typeface="黑体" pitchFamily="2" charset="-122"/>
                <a:ea typeface="黑体" pitchFamily="2" charset="-122"/>
              </a:rPr>
              <a:t>                        </a:t>
            </a:r>
            <a:r>
              <a:rPr lang="en-US" altLang="zh-CN" sz="3600" b="1" smtClean="0">
                <a:latin typeface="黑体" pitchFamily="2" charset="-122"/>
                <a:ea typeface="黑体" pitchFamily="2" charset="-122"/>
              </a:rPr>
              <a:t>——</a:t>
            </a:r>
            <a:r>
              <a:rPr lang="zh-CN" altLang="en-US" sz="3600" b="1" smtClean="0">
                <a:latin typeface="黑体" pitchFamily="2" charset="-122"/>
                <a:ea typeface="黑体" pitchFamily="2" charset="-122"/>
              </a:rPr>
              <a:t>凯恩斯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en-US" b="1" smtClean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29698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buFont typeface="Arial" charset="0"/>
              <a:buNone/>
            </a:pPr>
            <a:endParaRPr lang="zh-CN" altLang="en-US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71550" y="1371600"/>
            <a:ext cx="7772400" cy="41148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zh-CN" altLang="en-US" sz="4000" b="1" smtClean="0">
                <a:latin typeface="黑体" pitchFamily="2" charset="-122"/>
                <a:ea typeface="黑体" pitchFamily="2" charset="-122"/>
              </a:rPr>
              <a:t>教学评价在教学质量管理中扮演着非常重要的角色，具有导向、诊断和发展的多重作用。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476250"/>
            <a:ext cx="8388350" cy="1143000"/>
          </a:xfrm>
        </p:spPr>
        <p:txBody>
          <a:bodyPr/>
          <a:lstStyle/>
          <a:p>
            <a:pPr eaLnBrk="1" hangingPunct="1"/>
            <a:r>
              <a:rPr lang="zh-CN" altLang="en-US" sz="4000" b="1" smtClean="0">
                <a:solidFill>
                  <a:srgbClr val="008080"/>
                </a:solidFill>
                <a:latin typeface="黑体" pitchFamily="2" charset="-122"/>
                <a:ea typeface="黑体" pitchFamily="2" charset="-122"/>
              </a:rPr>
              <a:t>我们建议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989138"/>
            <a:ext cx="8064500" cy="2162175"/>
          </a:xfrm>
        </p:spPr>
        <p:txBody>
          <a:bodyPr/>
          <a:lstStyle/>
          <a:p>
            <a:pPr marL="363538" indent="-363538" eaLnBrk="1" hangingPunct="1">
              <a:buFont typeface="Wingdings" pitchFamily="2" charset="2"/>
              <a:buChar char="l"/>
              <a:tabLst>
                <a:tab pos="363538" algn="l"/>
              </a:tabLst>
            </a:pPr>
            <a:r>
              <a:rPr lang="zh-CN" altLang="en-US" b="1" smtClean="0">
                <a:latin typeface="黑体" pitchFamily="2" charset="-122"/>
                <a:ea typeface="黑体" pitchFamily="2" charset="-122"/>
              </a:rPr>
              <a:t>学校要对过去的课堂教学评价标准进行批判性反思，剔除不符合课程改革新理念的标准或者有争议的标准，以便正确地引导教师的教学。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763588"/>
            <a:ext cx="7162800" cy="838200"/>
          </a:xfrm>
        </p:spPr>
        <p:txBody>
          <a:bodyPr/>
          <a:lstStyle/>
          <a:p>
            <a:pPr algn="ctr" eaLnBrk="1" hangingPunct="1"/>
            <a:r>
              <a:rPr lang="zh-CN" altLang="en-US" sz="3600" b="1" smtClean="0">
                <a:latin typeface="黑体" pitchFamily="2" charset="-122"/>
                <a:ea typeface="黑体" pitchFamily="2" charset="-122"/>
              </a:rPr>
              <a:t>应该摒弃或淡化的教学评价指标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989138"/>
            <a:ext cx="6781800" cy="4495800"/>
          </a:xfrm>
        </p:spPr>
        <p:txBody>
          <a:bodyPr/>
          <a:lstStyle/>
          <a:p>
            <a:pPr marL="663575" indent="-574675" eaLnBrk="1" hangingPunct="1">
              <a:lnSpc>
                <a:spcPct val="90000"/>
              </a:lnSpc>
              <a:buClr>
                <a:schemeClr val="tx2"/>
              </a:buClr>
              <a:buSzPct val="50000"/>
              <a:buFont typeface="Wingdings" pitchFamily="2" charset="2"/>
              <a:buChar char="¦"/>
            </a:pPr>
            <a:r>
              <a:rPr lang="zh-CN" altLang="en-US" sz="2800" b="1" smtClean="0">
                <a:latin typeface="黑体" pitchFamily="2" charset="-122"/>
                <a:ea typeface="黑体" pitchFamily="2" charset="-122"/>
              </a:rPr>
              <a:t>教学过程完整</a:t>
            </a:r>
          </a:p>
          <a:p>
            <a:pPr marL="663575" indent="-574675" eaLnBrk="1" hangingPunct="1">
              <a:lnSpc>
                <a:spcPct val="90000"/>
              </a:lnSpc>
              <a:buClr>
                <a:schemeClr val="tx2"/>
              </a:buClr>
              <a:buSzPct val="50000"/>
              <a:buFont typeface="Wingdings" pitchFamily="2" charset="2"/>
              <a:buChar char="¦"/>
            </a:pPr>
            <a:r>
              <a:rPr lang="zh-CN" altLang="en-US" sz="2800" b="1" smtClean="0">
                <a:latin typeface="黑体" pitchFamily="2" charset="-122"/>
                <a:ea typeface="黑体" pitchFamily="2" charset="-122"/>
              </a:rPr>
              <a:t>完成教学任务</a:t>
            </a:r>
          </a:p>
          <a:p>
            <a:pPr marL="663575" indent="-574675" eaLnBrk="1" hangingPunct="1">
              <a:lnSpc>
                <a:spcPct val="90000"/>
              </a:lnSpc>
              <a:buClr>
                <a:schemeClr val="tx2"/>
              </a:buClr>
              <a:buSzPct val="50000"/>
              <a:buFont typeface="Wingdings" pitchFamily="2" charset="2"/>
              <a:buChar char="¦"/>
            </a:pPr>
            <a:r>
              <a:rPr lang="zh-CN" altLang="en-US" sz="2800" b="1" smtClean="0">
                <a:latin typeface="黑体" pitchFamily="2" charset="-122"/>
                <a:ea typeface="黑体" pitchFamily="2" charset="-122"/>
              </a:rPr>
              <a:t>普通话标准、流利</a:t>
            </a:r>
          </a:p>
          <a:p>
            <a:pPr marL="663575" indent="-574675" eaLnBrk="1" hangingPunct="1">
              <a:lnSpc>
                <a:spcPct val="90000"/>
              </a:lnSpc>
              <a:buClr>
                <a:schemeClr val="tx2"/>
              </a:buClr>
              <a:buSzPct val="50000"/>
              <a:buFont typeface="Wingdings" pitchFamily="2" charset="2"/>
              <a:buChar char="¦"/>
            </a:pPr>
            <a:r>
              <a:rPr lang="zh-CN" altLang="en-US" sz="2800" b="1" smtClean="0">
                <a:latin typeface="黑体" pitchFamily="2" charset="-122"/>
                <a:ea typeface="黑体" pitchFamily="2" charset="-122"/>
              </a:rPr>
              <a:t>语言生动活泼，富有感染力</a:t>
            </a:r>
          </a:p>
          <a:p>
            <a:pPr marL="663575" indent="-574675" eaLnBrk="1" hangingPunct="1">
              <a:lnSpc>
                <a:spcPct val="90000"/>
              </a:lnSpc>
              <a:buClr>
                <a:schemeClr val="tx2"/>
              </a:buClr>
              <a:buSzPct val="50000"/>
              <a:buFont typeface="Wingdings" pitchFamily="2" charset="2"/>
              <a:buChar char="¦"/>
            </a:pPr>
            <a:r>
              <a:rPr lang="zh-CN" altLang="en-US" sz="2800" b="1" smtClean="0">
                <a:latin typeface="黑体" pitchFamily="2" charset="-122"/>
                <a:ea typeface="黑体" pitchFamily="2" charset="-122"/>
              </a:rPr>
              <a:t>使用多媒体</a:t>
            </a:r>
          </a:p>
          <a:p>
            <a:pPr marL="663575" indent="-574675" eaLnBrk="1" hangingPunct="1">
              <a:lnSpc>
                <a:spcPct val="90000"/>
              </a:lnSpc>
              <a:buClr>
                <a:schemeClr val="tx2"/>
              </a:buClr>
              <a:buSzPct val="50000"/>
              <a:buFont typeface="Wingdings" pitchFamily="2" charset="2"/>
              <a:buChar char="¦"/>
            </a:pPr>
            <a:r>
              <a:rPr lang="zh-CN" altLang="en-US" sz="2800" b="1" smtClean="0">
                <a:latin typeface="黑体" pitchFamily="2" charset="-122"/>
                <a:ea typeface="黑体" pitchFamily="2" charset="-122"/>
              </a:rPr>
              <a:t>不拖堂</a:t>
            </a:r>
          </a:p>
          <a:p>
            <a:pPr marL="663575" indent="-574675" eaLnBrk="1" hangingPunct="1">
              <a:lnSpc>
                <a:spcPct val="90000"/>
              </a:lnSpc>
              <a:buClr>
                <a:schemeClr val="tx2"/>
              </a:buClr>
              <a:buSzPct val="50000"/>
              <a:buFont typeface="Wingdings" pitchFamily="2" charset="2"/>
              <a:buChar char="¦"/>
            </a:pPr>
            <a:r>
              <a:rPr lang="zh-CN" altLang="en-US" sz="2800" b="1" smtClean="0">
                <a:latin typeface="黑体" pitchFamily="2" charset="-122"/>
                <a:ea typeface="黑体" pitchFamily="2" charset="-122"/>
              </a:rPr>
              <a:t>教师讲授时间不超过</a:t>
            </a:r>
            <a:r>
              <a:rPr lang="en-US" altLang="zh-CN" sz="2800" b="1" smtClean="0">
                <a:latin typeface="黑体" pitchFamily="2" charset="-122"/>
                <a:ea typeface="黑体" pitchFamily="2" charset="-122"/>
              </a:rPr>
              <a:t>10</a:t>
            </a:r>
            <a:r>
              <a:rPr lang="zh-CN" altLang="en-US" sz="2800" b="1" smtClean="0">
                <a:latin typeface="黑体" pitchFamily="2" charset="-122"/>
                <a:ea typeface="黑体" pitchFamily="2" charset="-122"/>
              </a:rPr>
              <a:t>分钟</a:t>
            </a:r>
          </a:p>
          <a:p>
            <a:pPr marL="663575" indent="-574675" eaLnBrk="1" hangingPunct="1">
              <a:lnSpc>
                <a:spcPct val="90000"/>
              </a:lnSpc>
              <a:buClr>
                <a:schemeClr val="tx2"/>
              </a:buClr>
              <a:buSzPct val="50000"/>
              <a:buFont typeface="Wingdings" pitchFamily="2" charset="2"/>
              <a:buChar char="¦"/>
            </a:pPr>
            <a:r>
              <a:rPr lang="en-US" altLang="zh-CN" sz="2800" b="1" smtClean="0">
                <a:latin typeface="黑体" pitchFamily="2" charset="-122"/>
                <a:ea typeface="黑体" pitchFamily="2" charset="-122"/>
              </a:rPr>
              <a:t>……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 typeface="Arial" charset="0"/>
              <a:buNone/>
            </a:pPr>
            <a:endParaRPr lang="zh-CN" altLang="en-US"/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title"/>
          </p:nvPr>
        </p:nvSpPr>
        <p:spPr>
          <a:xfrm>
            <a:off x="684213" y="1916113"/>
            <a:ext cx="8459787" cy="12954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zh-CN" altLang="en-US" sz="4300" b="1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建议之二：</a:t>
            </a:r>
            <a:br>
              <a:rPr lang="zh-CN" altLang="en-US" sz="4300" b="1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</a:br>
            <a:r>
              <a:rPr lang="zh-CN" altLang="en-US" sz="4300" b="1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在新标准中落实新课程的理念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476250"/>
            <a:ext cx="8388350" cy="1143000"/>
          </a:xfrm>
        </p:spPr>
        <p:txBody>
          <a:bodyPr/>
          <a:lstStyle/>
          <a:p>
            <a:pPr eaLnBrk="1" hangingPunct="1"/>
            <a:r>
              <a:rPr lang="zh-CN" altLang="en-US" sz="4000" b="1" smtClean="0">
                <a:solidFill>
                  <a:srgbClr val="008080"/>
                </a:solidFill>
                <a:latin typeface="黑体" pitchFamily="2" charset="-122"/>
                <a:ea typeface="黑体" pitchFamily="2" charset="-122"/>
              </a:rPr>
              <a:t>理解新课程标准是落实的前提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989138"/>
            <a:ext cx="8064500" cy="2162175"/>
          </a:xfrm>
        </p:spPr>
        <p:txBody>
          <a:bodyPr/>
          <a:lstStyle/>
          <a:p>
            <a:pPr marL="363538" indent="-363538" eaLnBrk="1" hangingPunct="1">
              <a:lnSpc>
                <a:spcPct val="110000"/>
              </a:lnSpc>
              <a:buFont typeface="Wingdings" pitchFamily="2" charset="2"/>
              <a:buChar char="l"/>
              <a:tabLst>
                <a:tab pos="363538" algn="l"/>
              </a:tabLst>
            </a:pPr>
            <a:r>
              <a:rPr lang="zh-CN" altLang="en-US" b="1" smtClean="0">
                <a:latin typeface="黑体" pitchFamily="2" charset="-122"/>
                <a:ea typeface="黑体" pitchFamily="2" charset="-122"/>
              </a:rPr>
              <a:t>许多学校都开展了通识培训和学科培训，在教学评价标准中也体现了新课程的理念，但事实上许多教师的观念和行为都没有发生根本性的转变，不同程度上存在着“穿新鞋走老路”、“穿新鞋走歪路”的情况。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 typeface="Arial" charset="0"/>
              <a:buNone/>
            </a:pPr>
            <a:endParaRPr lang="zh-CN" altLang="en-US"/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1773238"/>
            <a:ext cx="7993062" cy="717550"/>
          </a:xfrm>
        </p:spPr>
        <p:txBody>
          <a:bodyPr/>
          <a:lstStyle/>
          <a:p>
            <a:pPr algn="ctr">
              <a:lnSpc>
                <a:spcPct val="130000"/>
              </a:lnSpc>
            </a:pPr>
            <a:r>
              <a:rPr lang="zh-CN" altLang="en-US" sz="4800" smtClean="0">
                <a:solidFill>
                  <a:schemeClr val="bg1"/>
                </a:solidFill>
                <a:ea typeface="黑体" pitchFamily="2" charset="-122"/>
              </a:rPr>
              <a:t>穿新鞋走</a:t>
            </a:r>
            <a:r>
              <a:rPr lang="zh-CN" altLang="en-US" sz="6000" smtClean="0">
                <a:solidFill>
                  <a:schemeClr val="bg1"/>
                </a:solidFill>
                <a:ea typeface="黑体" pitchFamily="2" charset="-122"/>
              </a:rPr>
              <a:t>老</a:t>
            </a:r>
            <a:r>
              <a:rPr lang="zh-CN" altLang="en-US" sz="4800" smtClean="0">
                <a:solidFill>
                  <a:schemeClr val="bg1"/>
                </a:solidFill>
                <a:ea typeface="黑体" pitchFamily="2" charset="-122"/>
              </a:rPr>
              <a:t>路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139825"/>
          </a:xfrm>
        </p:spPr>
        <p:txBody>
          <a:bodyPr/>
          <a:lstStyle/>
          <a:p>
            <a:pPr marL="1887538" indent="-1887538" algn="ctr">
              <a:buClr>
                <a:schemeClr val="tx1"/>
              </a:buClr>
              <a:buSzPct val="85000"/>
            </a:pPr>
            <a:r>
              <a:rPr lang="zh-CN" altLang="en-US" sz="4800" b="1" smtClean="0">
                <a:solidFill>
                  <a:srgbClr val="008080"/>
                </a:solidFill>
              </a:rPr>
              <a:t>新课程理念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60575"/>
            <a:ext cx="8229600" cy="4530725"/>
          </a:xfrm>
        </p:spPr>
        <p:txBody>
          <a:bodyPr/>
          <a:lstStyle/>
          <a:p>
            <a:pPr marL="623888" indent="-534988" algn="just">
              <a:lnSpc>
                <a:spcPct val="90000"/>
              </a:lnSpc>
              <a:spcAft>
                <a:spcPct val="5000"/>
              </a:spcAft>
              <a:buClr>
                <a:srgbClr val="008080"/>
              </a:buClr>
              <a:buFont typeface="Wingdings" pitchFamily="2" charset="2"/>
              <a:buChar char="l"/>
            </a:pPr>
            <a:r>
              <a:rPr lang="zh-CN" altLang="en-US" sz="4000" smtClean="0">
                <a:solidFill>
                  <a:srgbClr val="000000"/>
                </a:solidFill>
                <a:latin typeface="Times New Roman" pitchFamily="18" charset="0"/>
                <a:ea typeface="楷体_GB2312" pitchFamily="49" charset="-122"/>
              </a:rPr>
              <a:t>加强课程内容与学生生活以及现代社会的联系，关注学生的学习兴趣和经验，精选终身学习必备的基础知识和技能。</a:t>
            </a:r>
            <a:endParaRPr lang="en-US" altLang="zh-CN" sz="4000" smtClean="0">
              <a:solidFill>
                <a:srgbClr val="000000"/>
              </a:solidFill>
              <a:latin typeface="Times New Roman" pitchFamily="18" charset="0"/>
              <a:ea typeface="楷体_GB2312" pitchFamily="49" charset="-122"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北京市高考改革命题方向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语文学科要加强对中华民族优秀传统文化的考查，</a:t>
            </a:r>
            <a:r>
              <a:rPr lang="zh-CN" altLang="en-US" b="1" smtClean="0"/>
              <a:t>充分体现语文的基础性和作为母语学科的重要地位，注重考查内容与社会生活实践的联系</a:t>
            </a:r>
            <a:r>
              <a:rPr lang="zh-CN" altLang="en-US" smtClean="0"/>
              <a:t>；发挥语文学习促进学生逻辑思维能力发展的重要作用，鼓励学生独立思考和个性发展。分值将由</a:t>
            </a:r>
            <a:r>
              <a:rPr lang="en-US" altLang="zh-CN" smtClean="0"/>
              <a:t>150</a:t>
            </a:r>
            <a:r>
              <a:rPr lang="zh-CN" altLang="en-US" smtClean="0"/>
              <a:t>分提高到</a:t>
            </a:r>
            <a:r>
              <a:rPr lang="en-US" altLang="zh-CN" smtClean="0"/>
              <a:t>180</a:t>
            </a:r>
            <a:r>
              <a:rPr lang="zh-CN" altLang="en-US" smtClean="0"/>
              <a:t>分。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北京市高考改革命题方向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数学学科要注重基本的数学能力、数学素养和学习潜能的考查，强调通性通法，</a:t>
            </a:r>
            <a:r>
              <a:rPr lang="zh-CN" altLang="en-US" b="1" smtClean="0"/>
              <a:t>注意数学应用，考查学生分析、解决综合问题的能力</a:t>
            </a:r>
            <a:r>
              <a:rPr lang="zh-CN" altLang="en-US" smtClean="0"/>
              <a:t>。考试分值仍然为</a:t>
            </a:r>
            <a:r>
              <a:rPr lang="en-US" altLang="zh-CN" smtClean="0"/>
              <a:t>150</a:t>
            </a:r>
            <a:r>
              <a:rPr lang="zh-CN" altLang="en-US" smtClean="0"/>
              <a:t>分。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北京市高考改革命题方向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英语学科要</a:t>
            </a:r>
            <a:r>
              <a:rPr lang="zh-CN" altLang="en-US" b="1" smtClean="0"/>
              <a:t>突出语言的实际应用</a:t>
            </a:r>
            <a:r>
              <a:rPr lang="zh-CN" altLang="en-US" smtClean="0"/>
              <a:t>，回归到学科应有的位置上，突出基础知识、基本能力及课标的基本要求，降低英语学科分数在高考招生中的权重。考试分值由</a:t>
            </a:r>
            <a:r>
              <a:rPr lang="en-US" altLang="zh-CN" smtClean="0"/>
              <a:t>150</a:t>
            </a:r>
            <a:r>
              <a:rPr lang="zh-CN" altLang="en-US" smtClean="0"/>
              <a:t>分降低到</a:t>
            </a:r>
            <a:r>
              <a:rPr lang="en-US" altLang="zh-CN" smtClean="0"/>
              <a:t>100</a:t>
            </a:r>
            <a:r>
              <a:rPr lang="zh-CN" altLang="en-US" smtClean="0"/>
              <a:t>分。实行社会化考试，一年两次考试，学生可多次参加，按最好成绩计入高考总分，成绩</a:t>
            </a:r>
            <a:r>
              <a:rPr lang="en-US" altLang="zh-CN" smtClean="0"/>
              <a:t>3</a:t>
            </a:r>
            <a:r>
              <a:rPr lang="zh-CN" altLang="en-US" smtClean="0"/>
              <a:t>年内有效。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北京市高考改革命题方向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理科综合要</a:t>
            </a:r>
            <a:r>
              <a:rPr lang="zh-CN" altLang="en-US" b="1" smtClean="0"/>
              <a:t>从学生已有的经验和将要经历的社会生活实际出发，通过生产、生活中的一些真实情境和实验观察、自然体验，考查学生联系实际深化、应用知识的策略和学科素养</a:t>
            </a:r>
            <a:r>
              <a:rPr lang="zh-CN" altLang="en-US" smtClean="0"/>
              <a:t>。考试分值由</a:t>
            </a:r>
            <a:r>
              <a:rPr lang="en-US" altLang="zh-CN" smtClean="0"/>
              <a:t>300</a:t>
            </a:r>
            <a:r>
              <a:rPr lang="zh-CN" altLang="en-US" smtClean="0"/>
              <a:t>分提高到</a:t>
            </a:r>
            <a:r>
              <a:rPr lang="en-US" altLang="zh-CN" smtClean="0"/>
              <a:t>320</a:t>
            </a:r>
            <a:r>
              <a:rPr lang="zh-CN" altLang="en-US" smtClean="0"/>
              <a:t>分。</a:t>
            </a:r>
            <a:r>
              <a:rPr lang="en-US" altLang="zh-CN" smtClean="0"/>
              <a:t> 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 typeface="Arial" charset="0"/>
              <a:buNone/>
            </a:pPr>
            <a:endParaRPr lang="zh-CN" altLang="en-US"/>
          </a:p>
        </p:txBody>
      </p:sp>
      <p:sp>
        <p:nvSpPr>
          <p:cNvPr id="79874" name="Rectangle 3"/>
          <p:cNvSpPr>
            <a:spLocks noGrp="1" noChangeArrowheads="1"/>
          </p:cNvSpPr>
          <p:nvPr>
            <p:ph type="title"/>
          </p:nvPr>
        </p:nvSpPr>
        <p:spPr>
          <a:xfrm>
            <a:off x="539750" y="1412875"/>
            <a:ext cx="7993063" cy="1293813"/>
          </a:xfrm>
        </p:spPr>
        <p:txBody>
          <a:bodyPr/>
          <a:lstStyle/>
          <a:p>
            <a:pPr algn="ctr" eaLnBrk="1" hangingPunct="1">
              <a:lnSpc>
                <a:spcPct val="130000"/>
              </a:lnSpc>
            </a:pPr>
            <a:r>
              <a:rPr lang="zh-CN" altLang="en-US" sz="5100" b="1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一堂公开课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北京市高考改革命题方向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文科综合要</a:t>
            </a:r>
            <a:r>
              <a:rPr lang="zh-CN" altLang="en-US" b="1" smtClean="0"/>
              <a:t>注重考查学生运用所学的基础知识、基本原理、基本观点和基本方法从不同角度发现问题、分析问题和解决问题的能力，重视发展学生参与社会生活的能力</a:t>
            </a:r>
            <a:r>
              <a:rPr lang="zh-CN" altLang="en-US" smtClean="0"/>
              <a:t>，促进正确的情感、态度和价值观形成。考试分值由</a:t>
            </a:r>
            <a:r>
              <a:rPr lang="en-US" altLang="zh-CN" smtClean="0"/>
              <a:t>300</a:t>
            </a:r>
            <a:r>
              <a:rPr lang="zh-CN" altLang="en-US" smtClean="0"/>
              <a:t>分提高到</a:t>
            </a:r>
            <a:r>
              <a:rPr lang="en-US" altLang="zh-CN" smtClean="0"/>
              <a:t>320</a:t>
            </a:r>
            <a:r>
              <a:rPr lang="zh-CN" altLang="en-US" smtClean="0"/>
              <a:t>分。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92150"/>
            <a:ext cx="9144000" cy="609600"/>
          </a:xfrm>
        </p:spPr>
        <p:txBody>
          <a:bodyPr/>
          <a:lstStyle/>
          <a:p>
            <a:pPr marL="838200" indent="-838200" algn="ctr" eaLnBrk="1" hangingPunct="1">
              <a:buClr>
                <a:schemeClr val="tx1"/>
              </a:buClr>
              <a:buSzPct val="85000"/>
            </a:pPr>
            <a:r>
              <a:rPr lang="zh-CN" altLang="en-US" sz="3400" b="1" smtClean="0">
                <a:latin typeface="黑体" pitchFamily="2" charset="-122"/>
                <a:ea typeface="黑体" pitchFamily="2" charset="-122"/>
              </a:rPr>
              <a:t>关于新航路开辟的历史表现性评价题目 </a:t>
            </a:r>
          </a:p>
        </p:txBody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9900" y="1604963"/>
            <a:ext cx="8204200" cy="3794125"/>
          </a:xfrm>
        </p:spPr>
        <p:txBody>
          <a:bodyPr/>
          <a:lstStyle/>
          <a:p>
            <a:pPr marL="449263" indent="-360363" eaLnBrk="1" hangingPunct="1"/>
            <a:r>
              <a:rPr lang="zh-CN" altLang="en-US" sz="2800" b="1" smtClean="0">
                <a:latin typeface="黑体" pitchFamily="2" charset="-122"/>
                <a:ea typeface="黑体" pitchFamily="2" charset="-122"/>
              </a:rPr>
              <a:t>假设现在是</a:t>
            </a:r>
            <a:r>
              <a:rPr lang="en-US" altLang="zh-CN" sz="2800" b="1" smtClean="0">
                <a:latin typeface="黑体" pitchFamily="2" charset="-122"/>
                <a:ea typeface="黑体" pitchFamily="2" charset="-122"/>
              </a:rPr>
              <a:t>30</a:t>
            </a:r>
            <a:r>
              <a:rPr lang="zh-CN" altLang="en-US" sz="2800" b="1" smtClean="0">
                <a:latin typeface="黑体" pitchFamily="2" charset="-122"/>
                <a:ea typeface="黑体" pitchFamily="2" charset="-122"/>
              </a:rPr>
              <a:t>年后的将来。那时候地球已相当拥挤。食物和能源（如石油）都出现短缺。美国要送一批航天员到宇宙中的其他地方去探险，以寻找新的资源。科学家们认为，在某个遥远的星球上可能会存在丰富的资源。而且，他们还有证据表明有种生物生活在那个星球上，在那里“安居乐业”，但这种生物到底是何面目，科学家们也无从知晓。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08050"/>
            <a:ext cx="9144000" cy="609600"/>
          </a:xfrm>
        </p:spPr>
        <p:txBody>
          <a:bodyPr/>
          <a:lstStyle/>
          <a:p>
            <a:pPr marL="838200" indent="-838200" algn="ctr" eaLnBrk="1" hangingPunct="1">
              <a:buClr>
                <a:schemeClr val="tx1"/>
              </a:buClr>
              <a:buSzPct val="85000"/>
            </a:pPr>
            <a:r>
              <a:rPr lang="zh-CN" altLang="en-US" sz="3400" b="1" smtClean="0">
                <a:latin typeface="黑体" pitchFamily="2" charset="-122"/>
                <a:ea typeface="黑体" pitchFamily="2" charset="-122"/>
              </a:rPr>
              <a:t>关于新航路开辟的历史表现性评价题目 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205038"/>
            <a:ext cx="7991475" cy="3205162"/>
          </a:xfrm>
        </p:spPr>
        <p:txBody>
          <a:bodyPr/>
          <a:lstStyle/>
          <a:p>
            <a:pPr marL="449263" indent="-360363" eaLnBrk="1" hangingPunct="1">
              <a:lnSpc>
                <a:spcPct val="110000"/>
              </a:lnSpc>
            </a:pPr>
            <a:r>
              <a:rPr lang="zh-CN" altLang="en-US" sz="2800" b="1" smtClean="0">
                <a:latin typeface="黑体" pitchFamily="2" charset="-122"/>
                <a:ea typeface="黑体" pitchFamily="2" charset="-122"/>
              </a:rPr>
              <a:t>你现在的身份是一名探险方面的资深专家，总统请你给她的策划团队提出建议。她发现，航天员要做的事情与历史上欧洲探险家（如哥伦布）开辟新航线有某些相似之处。你的历史知识将会对即将举行的宇宙探险有帮助。 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357188"/>
            <a:ext cx="9144000" cy="609600"/>
          </a:xfrm>
        </p:spPr>
        <p:txBody>
          <a:bodyPr/>
          <a:lstStyle/>
          <a:p>
            <a:pPr marL="838200" indent="-838200" algn="ctr" eaLnBrk="1" hangingPunct="1">
              <a:buClr>
                <a:schemeClr val="tx1"/>
              </a:buClr>
              <a:buSzPct val="85000"/>
            </a:pPr>
            <a:r>
              <a:rPr lang="zh-CN" altLang="en-US" sz="3400" b="1" smtClean="0">
                <a:latin typeface="黑体" pitchFamily="2" charset="-122"/>
                <a:ea typeface="黑体" pitchFamily="2" charset="-122"/>
              </a:rPr>
              <a:t>为准备给总统提建议，请回答下面问题：</a:t>
            </a:r>
            <a:r>
              <a:rPr lang="zh-CN" altLang="en-US" b="1" smtClean="0">
                <a:latin typeface="黑体" pitchFamily="2" charset="-122"/>
                <a:ea typeface="黑体" pitchFamily="2" charset="-122"/>
              </a:rPr>
              <a:t> 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84388"/>
            <a:ext cx="8137525" cy="2784475"/>
          </a:xfrm>
        </p:spPr>
        <p:txBody>
          <a:bodyPr/>
          <a:lstStyle/>
          <a:p>
            <a:pPr marL="625475" indent="-363538" eaLnBrk="1" hangingPunct="1">
              <a:buFont typeface="Wingdings" pitchFamily="2" charset="2"/>
              <a:buAutoNum type="arabicPeriod"/>
            </a:pPr>
            <a:r>
              <a:rPr lang="zh-CN" altLang="en-US" sz="3200" b="1" smtClean="0">
                <a:latin typeface="黑体" pitchFamily="2" charset="-122"/>
                <a:ea typeface="黑体" pitchFamily="2" charset="-122"/>
              </a:rPr>
              <a:t>登陆其他星球和历史上欧洲探险家（如哥伦布）去新大陆有哪些相同之处？写出至少两个相同点，但如果你想起的不只两个，可以多写。要求援引具体的历史事件支持你的观点。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矩形 1"/>
          <p:cNvSpPr>
            <a:spLocks noChangeArrowheads="1"/>
          </p:cNvSpPr>
          <p:nvPr/>
        </p:nvSpPr>
        <p:spPr bwMode="auto">
          <a:xfrm>
            <a:off x="827088" y="836613"/>
            <a:ext cx="7345362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0350">
              <a:buFont typeface="Arial" charset="0"/>
              <a:buNone/>
            </a:pPr>
            <a:r>
              <a:rPr lang="en-US" altLang="zh-CN" sz="2800" b="1">
                <a:latin typeface="黑体" pitchFamily="2" charset="-122"/>
                <a:ea typeface="黑体" pitchFamily="2" charset="-122"/>
              </a:rPr>
              <a:t>2. </a:t>
            </a:r>
            <a:r>
              <a:rPr lang="zh-CN" altLang="en-US" sz="2800" b="1">
                <a:latin typeface="黑体" pitchFamily="2" charset="-122"/>
                <a:ea typeface="黑体" pitchFamily="2" charset="-122"/>
              </a:rPr>
              <a:t>登陆其他星球和开辟新航路有哪些不同之处？写出至少两个不同点，但如果你想起的不只两个，可以多写。要求援引具体的历史事件支持你的观点。</a:t>
            </a:r>
            <a:endParaRPr lang="en-US" altLang="zh-CN" sz="2800" b="1">
              <a:latin typeface="黑体" pitchFamily="2" charset="-122"/>
              <a:ea typeface="黑体" pitchFamily="2" charset="-122"/>
            </a:endParaRPr>
          </a:p>
          <a:p>
            <a:pPr marL="260350">
              <a:buFont typeface="Arial" charset="0"/>
              <a:buNone/>
            </a:pPr>
            <a:endParaRPr lang="zh-CN" altLang="en-US" sz="2800" b="1">
              <a:latin typeface="黑体" pitchFamily="2" charset="-122"/>
              <a:ea typeface="黑体" pitchFamily="2" charset="-122"/>
            </a:endParaRPr>
          </a:p>
          <a:p>
            <a:pPr marL="260350">
              <a:buFont typeface="Arial" charset="0"/>
              <a:buNone/>
            </a:pPr>
            <a:r>
              <a:rPr lang="en-US" altLang="zh-CN" sz="2800" b="1">
                <a:latin typeface="黑体" pitchFamily="2" charset="-122"/>
                <a:ea typeface="黑体" pitchFamily="2" charset="-122"/>
              </a:rPr>
              <a:t>3. </a:t>
            </a:r>
            <a:r>
              <a:rPr lang="zh-CN" altLang="en-US" sz="2800" b="1">
                <a:latin typeface="黑体" pitchFamily="2" charset="-122"/>
                <a:ea typeface="黑体" pitchFamily="2" charset="-122"/>
              </a:rPr>
              <a:t>探险者应该尽力完成的主要目标和好事是什么？写出两个人类追求的目标和两个可以使其他星球受益的目标，但如果你想到的不只两个，可以多写。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357188"/>
            <a:ext cx="9144000" cy="609600"/>
          </a:xfrm>
        </p:spPr>
        <p:txBody>
          <a:bodyPr/>
          <a:lstStyle/>
          <a:p>
            <a:pPr marL="838200" indent="-838200" algn="ctr" eaLnBrk="1" hangingPunct="1">
              <a:buClr>
                <a:schemeClr val="tx1"/>
              </a:buClr>
              <a:buSzPct val="85000"/>
            </a:pPr>
            <a:r>
              <a:rPr lang="zh-CN" altLang="en-US" sz="3400" b="1" smtClean="0">
                <a:latin typeface="黑体" pitchFamily="2" charset="-122"/>
                <a:ea typeface="黑体" pitchFamily="2" charset="-122"/>
              </a:rPr>
              <a:t>为准备给总统提建议，请回答下面问题：</a:t>
            </a:r>
            <a:r>
              <a:rPr lang="zh-CN" altLang="en-US" b="1" smtClean="0">
                <a:latin typeface="黑体" pitchFamily="2" charset="-122"/>
                <a:ea typeface="黑体" pitchFamily="2" charset="-122"/>
              </a:rPr>
              <a:t> 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701800"/>
            <a:ext cx="7920038" cy="3859213"/>
          </a:xfrm>
        </p:spPr>
        <p:txBody>
          <a:bodyPr/>
          <a:lstStyle/>
          <a:p>
            <a:pPr marL="698500" indent="-436563" eaLnBrk="1" hangingPunct="1">
              <a:buFont typeface="Wingdings" pitchFamily="2" charset="2"/>
              <a:buAutoNum type="arabicPeriod" startAt="4"/>
            </a:pPr>
            <a:r>
              <a:rPr lang="zh-CN" altLang="en-US" sz="2900" b="1" smtClean="0">
                <a:latin typeface="黑体" pitchFamily="2" charset="-122"/>
                <a:ea typeface="黑体" pitchFamily="2" charset="-122"/>
              </a:rPr>
              <a:t>探险者要尽力避免或克服哪些可能的问题？写出两个人类可能遇到的问题和两个其他星球会遇到的问题，但如果你想到的不只两个，可以多写。如果可以的话，请你援引具体的历史事件支持你的观点。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矩形 1"/>
          <p:cNvSpPr>
            <a:spLocks noChangeArrowheads="1"/>
          </p:cNvSpPr>
          <p:nvPr/>
        </p:nvSpPr>
        <p:spPr bwMode="auto">
          <a:xfrm>
            <a:off x="395288" y="1411288"/>
            <a:ext cx="8497887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0350">
              <a:buFont typeface="Arial" charset="0"/>
              <a:buNone/>
            </a:pPr>
            <a:r>
              <a:rPr lang="en-US" altLang="zh-CN" sz="3200" b="1">
                <a:latin typeface="黑体" pitchFamily="2" charset="-122"/>
                <a:ea typeface="黑体" pitchFamily="2" charset="-122"/>
              </a:rPr>
              <a:t>5. </a:t>
            </a:r>
            <a:r>
              <a:rPr lang="zh-CN" altLang="en-US" sz="3200" b="1">
                <a:latin typeface="黑体" pitchFamily="2" charset="-122"/>
                <a:ea typeface="黑体" pitchFamily="2" charset="-122"/>
              </a:rPr>
              <a:t>在制定计划时，还有哪些值得考虑的主意？</a:t>
            </a:r>
            <a:endParaRPr lang="en-US" altLang="zh-CN" sz="3200" b="1">
              <a:latin typeface="黑体" pitchFamily="2" charset="-122"/>
              <a:ea typeface="黑体" pitchFamily="2" charset="-122"/>
            </a:endParaRPr>
          </a:p>
          <a:p>
            <a:pPr marL="260350">
              <a:buFont typeface="Arial" charset="0"/>
              <a:buNone/>
            </a:pPr>
            <a:endParaRPr lang="zh-CN" altLang="en-US" sz="3200" b="1">
              <a:latin typeface="黑体" pitchFamily="2" charset="-122"/>
              <a:ea typeface="黑体" pitchFamily="2" charset="-122"/>
            </a:endParaRPr>
          </a:p>
          <a:p>
            <a:pPr marL="260350">
              <a:buFont typeface="Arial" charset="0"/>
              <a:buNone/>
            </a:pPr>
            <a:r>
              <a:rPr lang="en-US" altLang="zh-CN" sz="3200" b="1">
                <a:latin typeface="黑体" pitchFamily="2" charset="-122"/>
                <a:ea typeface="黑体" pitchFamily="2" charset="-122"/>
              </a:rPr>
              <a:t>6. </a:t>
            </a:r>
            <a:r>
              <a:rPr lang="zh-CN" altLang="en-US" sz="3200" b="1">
                <a:latin typeface="黑体" pitchFamily="2" charset="-122"/>
                <a:ea typeface="黑体" pitchFamily="2" charset="-122"/>
              </a:rPr>
              <a:t>根据你对哥伦布及其他探险家的了解，你认为要是这次宇宙探险尽可能成功，总统和航天员应该计划和实际做些什么？ 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08050"/>
            <a:ext cx="7793037" cy="1143000"/>
          </a:xfrm>
        </p:spPr>
        <p:txBody>
          <a:bodyPr/>
          <a:lstStyle/>
          <a:p>
            <a:pPr algn="ctr" eaLnBrk="1" hangingPunct="1"/>
            <a:r>
              <a:rPr lang="zh-CN" altLang="en-US" b="1" smtClean="0">
                <a:solidFill>
                  <a:srgbClr val="CC0000"/>
                </a:solidFill>
                <a:latin typeface="黑体" pitchFamily="2" charset="-122"/>
                <a:ea typeface="黑体" pitchFamily="2" charset="-122"/>
              </a:rPr>
              <a:t>日本人的历史考试</a:t>
            </a:r>
          </a:p>
        </p:txBody>
      </p:sp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058988"/>
            <a:ext cx="8382000" cy="45370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CN" altLang="en-US" sz="2800" b="1" smtClean="0">
                <a:latin typeface="黑体" pitchFamily="2" charset="-122"/>
                <a:ea typeface="黑体" pitchFamily="2" charset="-122"/>
              </a:rPr>
              <a:t>  “日本跟中国</a:t>
            </a:r>
            <a:r>
              <a:rPr lang="en-US" altLang="zh-CN" sz="2800" b="1" smtClean="0">
                <a:latin typeface="黑体" pitchFamily="2" charset="-122"/>
                <a:ea typeface="黑体" pitchFamily="2" charset="-122"/>
              </a:rPr>
              <a:t>100</a:t>
            </a:r>
            <a:r>
              <a:rPr lang="zh-CN" altLang="en-US" sz="2800" b="1" smtClean="0">
                <a:latin typeface="黑体" pitchFamily="2" charset="-122"/>
                <a:ea typeface="黑体" pitchFamily="2" charset="-122"/>
              </a:rPr>
              <a:t>年打一次仗，</a:t>
            </a:r>
            <a:r>
              <a:rPr lang="en-US" altLang="zh-CN" sz="2800" b="1" smtClean="0">
                <a:latin typeface="黑体" pitchFamily="2" charset="-122"/>
                <a:ea typeface="黑体" pitchFamily="2" charset="-122"/>
              </a:rPr>
              <a:t>19</a:t>
            </a:r>
            <a:r>
              <a:rPr lang="zh-CN" altLang="en-US" sz="2800" b="1" smtClean="0">
                <a:latin typeface="黑体" pitchFamily="2" charset="-122"/>
                <a:ea typeface="黑体" pitchFamily="2" charset="-122"/>
              </a:rPr>
              <a:t>世纪打了日清战争（我们叫甲午战争），</a:t>
            </a:r>
            <a:r>
              <a:rPr lang="en-US" altLang="zh-CN" sz="2800" b="1" smtClean="0">
                <a:latin typeface="黑体" pitchFamily="2" charset="-122"/>
                <a:ea typeface="黑体" pitchFamily="2" charset="-122"/>
              </a:rPr>
              <a:t>20</a:t>
            </a:r>
            <a:r>
              <a:rPr lang="zh-CN" altLang="en-US" sz="2800" b="1" smtClean="0">
                <a:latin typeface="黑体" pitchFamily="2" charset="-122"/>
                <a:ea typeface="黑体" pitchFamily="2" charset="-122"/>
              </a:rPr>
              <a:t>世纪打了一场日中战争（我们叫做抗日战争），</a:t>
            </a:r>
            <a:r>
              <a:rPr lang="en-US" altLang="zh-CN" sz="2800" b="1" smtClean="0">
                <a:latin typeface="黑体" pitchFamily="2" charset="-122"/>
                <a:ea typeface="黑体" pitchFamily="2" charset="-122"/>
              </a:rPr>
              <a:t>21</a:t>
            </a:r>
            <a:r>
              <a:rPr lang="zh-CN" altLang="en-US" sz="2800" b="1" smtClean="0">
                <a:latin typeface="黑体" pitchFamily="2" charset="-122"/>
                <a:ea typeface="黑体" pitchFamily="2" charset="-122"/>
              </a:rPr>
              <a:t>世纪如果日本跟中国开火，你认为大概是什么时候？可能的远因和近因在哪里？如果日本赢了，是赢在什么地方？输了是输在什么条件上？分析之。”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7924800" cy="673100"/>
          </a:xfrm>
        </p:spPr>
        <p:txBody>
          <a:bodyPr/>
          <a:lstStyle/>
          <a:p>
            <a:pPr algn="ctr" eaLnBrk="1" hangingPunct="1"/>
            <a:r>
              <a:rPr lang="zh-CN" altLang="en-US" sz="4000" b="1" smtClean="0">
                <a:solidFill>
                  <a:srgbClr val="CC0000"/>
                </a:solidFill>
                <a:latin typeface="黑体" pitchFamily="2" charset="-122"/>
                <a:ea typeface="黑体" pitchFamily="2" charset="-122"/>
              </a:rPr>
              <a:t>某个高中生的回答</a:t>
            </a:r>
          </a:p>
        </p:txBody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74763"/>
            <a:ext cx="8475662" cy="44592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CN" altLang="en-US" sz="2400" b="1" smtClean="0">
                <a:latin typeface="黑体" pitchFamily="2" charset="-122"/>
                <a:ea typeface="黑体" pitchFamily="2" charset="-122"/>
              </a:rPr>
              <a:t>我们跟中国很可能在台湾回到中国以后，有一场激战。台湾如果回到中国，中国会把基隆与高雄封锁，台湾海峡就会变成中国的内海，我们的油轮就统统走右边，走基隆和高雄的右边。这样，会增加日本的运油成本。我们的石油从波斯湾出来跨过印度洋，穿过马六甲海峡，上中国南海，跨台湾海峡进东海，到日本海，这是石油生命线，中国政府如果把台湾海峡封锁起来，我们的货轮一定要从那里经过，我们的主力舰和驱逐舰就会出动，中国海军一看到日本出兵，马上就会上场，那就打！按照判断，公元</a:t>
            </a:r>
            <a:r>
              <a:rPr lang="en-US" altLang="zh-CN" sz="2400" b="1" smtClean="0">
                <a:latin typeface="黑体" pitchFamily="2" charset="-122"/>
                <a:ea typeface="黑体" pitchFamily="2" charset="-122"/>
              </a:rPr>
              <a:t>2015</a:t>
            </a:r>
            <a:r>
              <a:rPr lang="zh-CN" altLang="en-US" sz="2400" b="1" smtClean="0">
                <a:latin typeface="黑体" pitchFamily="2" charset="-122"/>
                <a:ea typeface="黑体" pitchFamily="2" charset="-122"/>
              </a:rPr>
              <a:t>年至</a:t>
            </a:r>
            <a:r>
              <a:rPr lang="en-US" altLang="zh-CN" sz="2400" b="1" smtClean="0">
                <a:latin typeface="黑体" pitchFamily="2" charset="-122"/>
                <a:ea typeface="黑体" pitchFamily="2" charset="-122"/>
              </a:rPr>
              <a:t>2020</a:t>
            </a:r>
            <a:r>
              <a:rPr lang="zh-CN" altLang="en-US" sz="2400" b="1" smtClean="0">
                <a:latin typeface="黑体" pitchFamily="2" charset="-122"/>
                <a:ea typeface="黑体" pitchFamily="2" charset="-122"/>
              </a:rPr>
              <a:t>年之间，这场战争可能爆发。所以，我们现在就要做好对华抗战的准备。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165100"/>
            <a:ext cx="8150225" cy="1068388"/>
          </a:xfrm>
        </p:spPr>
        <p:txBody>
          <a:bodyPr/>
          <a:lstStyle/>
          <a:p>
            <a:pPr eaLnBrk="1" hangingPunct="1"/>
            <a:r>
              <a:rPr lang="zh-CN" altLang="en-US" b="1" i="1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沉痛的反思</a:t>
            </a:r>
          </a:p>
        </p:txBody>
      </p:sp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20788"/>
            <a:ext cx="8534400" cy="4648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CN" altLang="en-US" sz="2600" b="1" smtClean="0">
                <a:latin typeface="黑体" pitchFamily="2" charset="-122"/>
                <a:ea typeface="黑体" pitchFamily="2" charset="-122"/>
              </a:rPr>
              <a:t>  这种题目和答案都太可怕了。撇开政治因素来看这道题，我们的教育（含考试）就很有问题。翻开我们的教科书，题目是这样出的：“甲午战争是哪一年爆发的？签定的叫什么条约？割让多少土地？赔款多少银两？”每个学生都努力做答案。结果，我们一天到晚忙着记忆什么时候割让辽东半岛，什么时候丢了台湾、澎湖，赔款二万万银两，</a:t>
            </a:r>
            <a:r>
              <a:rPr lang="en-US" altLang="zh-CN" sz="2600" b="1" smtClean="0">
                <a:latin typeface="黑体" pitchFamily="2" charset="-122"/>
                <a:ea typeface="黑体" pitchFamily="2" charset="-122"/>
              </a:rPr>
              <a:t>1894</a:t>
            </a:r>
            <a:r>
              <a:rPr lang="zh-CN" altLang="en-US" sz="2600" b="1" smtClean="0">
                <a:latin typeface="黑体" pitchFamily="2" charset="-122"/>
                <a:ea typeface="黑体" pitchFamily="2" charset="-122"/>
              </a:rPr>
              <a:t>年爆发甲午战争，</a:t>
            </a:r>
            <a:r>
              <a:rPr lang="en-US" altLang="zh-CN" sz="2600" b="1" smtClean="0">
                <a:latin typeface="黑体" pitchFamily="2" charset="-122"/>
                <a:ea typeface="黑体" pitchFamily="2" charset="-122"/>
              </a:rPr>
              <a:t>1895</a:t>
            </a:r>
            <a:r>
              <a:rPr lang="zh-CN" altLang="en-US" sz="2600" b="1" smtClean="0">
                <a:latin typeface="黑体" pitchFamily="2" charset="-122"/>
                <a:ea typeface="黑体" pitchFamily="2" charset="-122"/>
              </a:rPr>
              <a:t>年签定</a:t>
            </a:r>
            <a:r>
              <a:rPr lang="en-US" altLang="zh-CN" sz="2600" b="1" smtClean="0">
                <a:latin typeface="黑体" pitchFamily="2" charset="-122"/>
                <a:ea typeface="黑体" pitchFamily="2" charset="-122"/>
              </a:rPr>
              <a:t>《</a:t>
            </a:r>
            <a:r>
              <a:rPr lang="zh-CN" altLang="en-US" sz="2600" b="1" smtClean="0">
                <a:latin typeface="黑体" pitchFamily="2" charset="-122"/>
                <a:ea typeface="黑体" pitchFamily="2" charset="-122"/>
              </a:rPr>
              <a:t>马关条约</a:t>
            </a:r>
            <a:r>
              <a:rPr lang="en-US" altLang="zh-CN" sz="2600" b="1" smtClean="0">
                <a:latin typeface="黑体" pitchFamily="2" charset="-122"/>
                <a:ea typeface="黑体" pitchFamily="2" charset="-122"/>
              </a:rPr>
              <a:t>》</a:t>
            </a:r>
            <a:r>
              <a:rPr lang="zh-CN" altLang="en-US" sz="2600" b="1" smtClean="0">
                <a:latin typeface="黑体" pitchFamily="2" charset="-122"/>
                <a:ea typeface="黑体" pitchFamily="2" charset="-122"/>
              </a:rPr>
              <a:t>，背得滚瓜烂熟，都是一大堆枯燥无味的数字。那又怎样呢？最主要的应当是将来可能会怎样啊！</a:t>
            </a:r>
            <a:r>
              <a:rPr lang="en-US" altLang="zh-CN" sz="2600" b="1" smtClean="0">
                <a:latin typeface="黑体" pitchFamily="2" charset="-122"/>
                <a:ea typeface="黑体" pitchFamily="2" charset="-122"/>
              </a:rPr>
              <a:t>——</a:t>
            </a:r>
            <a:r>
              <a:rPr lang="zh-CN" altLang="en-US" sz="2600" b="1" smtClean="0">
                <a:latin typeface="黑体" pitchFamily="2" charset="-122"/>
                <a:ea typeface="黑体" pitchFamily="2" charset="-122"/>
              </a:rPr>
              <a:t>人家培养的是能力，而我们灌输的是知识。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908050"/>
            <a:ext cx="7467600" cy="609600"/>
          </a:xfrm>
        </p:spPr>
        <p:txBody>
          <a:bodyPr/>
          <a:lstStyle/>
          <a:p>
            <a:pPr marL="838200" indent="-838200" algn="ctr" eaLnBrk="1" hangingPunct="1">
              <a:buClr>
                <a:schemeClr val="tx1"/>
              </a:buClr>
              <a:buSzPct val="85000"/>
            </a:pPr>
            <a:r>
              <a:rPr lang="zh-CN" altLang="en-US" sz="4000" b="1" smtClean="0">
                <a:solidFill>
                  <a:srgbClr val="009999"/>
                </a:solidFill>
                <a:latin typeface="黑体" pitchFamily="2" charset="-122"/>
                <a:ea typeface="黑体" pitchFamily="2" charset="-122"/>
              </a:rPr>
              <a:t>司马光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9138"/>
            <a:ext cx="8388350" cy="4321175"/>
          </a:xfrm>
        </p:spPr>
        <p:txBody>
          <a:bodyPr/>
          <a:lstStyle/>
          <a:p>
            <a:pPr marL="449263" indent="-360363" eaLnBrk="1" hangingPunct="1">
              <a:buFont typeface="Wingdings" pitchFamily="2" charset="2"/>
              <a:buChar char="l"/>
            </a:pPr>
            <a:r>
              <a:rPr lang="zh-CN" altLang="en-US" sz="3600" b="1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拿一个吸管一样的长棍让那个小朋友先呼吸着，再想其它办法去救他。</a:t>
            </a:r>
          </a:p>
          <a:p>
            <a:pPr marL="449263" indent="-360363" eaLnBrk="1" hangingPunct="1">
              <a:buFont typeface="Wingdings" pitchFamily="2" charset="2"/>
              <a:buChar char="l"/>
            </a:pPr>
            <a:r>
              <a:rPr lang="zh-CN" altLang="en-US" sz="3600" b="1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你是个善良且充满智慧的孩子，可是要找一个你说的木棍可能来不及了。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7" name="Picture 2" descr="~AUT0020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7950" y="1270000"/>
            <a:ext cx="8850313" cy="5327650"/>
          </a:xfrm>
        </p:spPr>
      </p:pic>
      <p:sp>
        <p:nvSpPr>
          <p:cNvPr id="65538" name="Rectangle 3"/>
          <p:cNvSpPr>
            <a:spLocks noGrp="1" noChangeArrowheads="1"/>
          </p:cNvSpPr>
          <p:nvPr>
            <p:ph type="title"/>
          </p:nvPr>
        </p:nvSpPr>
        <p:spPr>
          <a:xfrm>
            <a:off x="755650" y="268288"/>
            <a:ext cx="7793038" cy="1143000"/>
          </a:xfrm>
        </p:spPr>
        <p:txBody>
          <a:bodyPr/>
          <a:lstStyle/>
          <a:p>
            <a:pPr algn="ctr" eaLnBrk="1" hangingPunct="1"/>
            <a:r>
              <a:rPr lang="zh-CN" altLang="en-US" sz="3800" b="1" smtClean="0">
                <a:latin typeface="黑体" pitchFamily="2" charset="-122"/>
                <a:ea typeface="黑体" pitchFamily="2" charset="-122"/>
              </a:rPr>
              <a:t>一道高中历史期末测验题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0" y="711200"/>
            <a:ext cx="6196013" cy="609600"/>
          </a:xfrm>
        </p:spPr>
        <p:txBody>
          <a:bodyPr/>
          <a:lstStyle/>
          <a:p>
            <a:pPr marL="838200" indent="-838200" algn="ctr" eaLnBrk="1" hangingPunct="1">
              <a:buClr>
                <a:schemeClr val="tx1"/>
              </a:buClr>
              <a:buSzPct val="85000"/>
            </a:pPr>
            <a:r>
              <a:rPr lang="zh-CN" altLang="en-US" sz="3800" b="1" smtClean="0">
                <a:solidFill>
                  <a:schemeClr val="hlink"/>
                </a:solidFill>
                <a:latin typeface="黑体" pitchFamily="2" charset="-122"/>
                <a:ea typeface="黑体" pitchFamily="2" charset="-122"/>
              </a:rPr>
              <a:t>评分标准</a:t>
            </a:r>
          </a:p>
        </p:txBody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5950" y="1966913"/>
            <a:ext cx="7018338" cy="4110037"/>
          </a:xfrm>
        </p:spPr>
        <p:txBody>
          <a:bodyPr/>
          <a:lstStyle/>
          <a:p>
            <a:pPr marL="577850" indent="-488950" eaLnBrk="1" hangingPunct="1">
              <a:spcBef>
                <a:spcPct val="45000"/>
              </a:spcBef>
            </a:pPr>
            <a:r>
              <a:rPr lang="zh-CN" altLang="en-US" sz="2600" b="1" smtClean="0">
                <a:latin typeface="黑体" pitchFamily="2" charset="-122"/>
                <a:ea typeface="黑体" pitchFamily="2" charset="-122"/>
              </a:rPr>
              <a:t>对历史事件的理解、掌握和运用</a:t>
            </a:r>
          </a:p>
          <a:p>
            <a:pPr marL="577850" indent="-488950" eaLnBrk="1" hangingPunct="1">
              <a:spcBef>
                <a:spcPct val="45000"/>
              </a:spcBef>
            </a:pPr>
            <a:r>
              <a:rPr lang="zh-CN" altLang="en-US" sz="2600" b="1" smtClean="0">
                <a:latin typeface="黑体" pitchFamily="2" charset="-122"/>
                <a:ea typeface="黑体" pitchFamily="2" charset="-122"/>
              </a:rPr>
              <a:t>课外知识的运用</a:t>
            </a:r>
          </a:p>
          <a:p>
            <a:pPr marL="577850" indent="-488950" eaLnBrk="1" hangingPunct="1">
              <a:spcBef>
                <a:spcPct val="45000"/>
              </a:spcBef>
            </a:pPr>
            <a:r>
              <a:rPr lang="zh-CN" altLang="en-US" sz="2600" b="1" smtClean="0">
                <a:latin typeface="黑体" pitchFamily="2" charset="-122"/>
                <a:ea typeface="黑体" pitchFamily="2" charset="-122"/>
              </a:rPr>
              <a:t>文采和论证方法</a:t>
            </a:r>
          </a:p>
          <a:p>
            <a:pPr marL="577850" indent="-488950" eaLnBrk="1" hangingPunct="1">
              <a:spcBef>
                <a:spcPct val="45000"/>
              </a:spcBef>
            </a:pPr>
            <a:r>
              <a:rPr lang="zh-CN" altLang="en-US" sz="2600" b="1" smtClean="0">
                <a:latin typeface="黑体" pitchFamily="2" charset="-122"/>
                <a:ea typeface="黑体" pitchFamily="2" charset="-122"/>
              </a:rPr>
              <a:t>知识与观点错误的处理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en-US" b="1" smtClean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pic>
        <p:nvPicPr>
          <p:cNvPr id="6758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547688"/>
            <a:ext cx="8467725" cy="556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en-US" b="1" smtClean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pic>
        <p:nvPicPr>
          <p:cNvPr id="6861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692150"/>
            <a:ext cx="8135938" cy="518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612" name="Rectangle 5"/>
          <p:cNvSpPr>
            <a:spLocks noChangeArrowheads="1"/>
          </p:cNvSpPr>
          <p:nvPr/>
        </p:nvSpPr>
        <p:spPr bwMode="auto">
          <a:xfrm>
            <a:off x="250825" y="404813"/>
            <a:ext cx="1081088" cy="720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buFont typeface="Arial" charset="0"/>
              <a:buNone/>
            </a:pPr>
            <a:endParaRPr lang="zh-CN" altLang="en-US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en-US" b="1" smtClean="0">
              <a:latin typeface="黑体" pitchFamily="2" charset="-122"/>
              <a:ea typeface="黑体" pitchFamily="2" charset="-122"/>
            </a:endParaRPr>
          </a:p>
        </p:txBody>
      </p:sp>
      <p:pic>
        <p:nvPicPr>
          <p:cNvPr id="6963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692150"/>
            <a:ext cx="8208963" cy="345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3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213" y="4151313"/>
            <a:ext cx="80645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en-US" b="1" smtClean="0">
              <a:latin typeface="黑体" pitchFamily="2" charset="-122"/>
              <a:ea typeface="黑体" pitchFamily="2" charset="-122"/>
            </a:endParaRPr>
          </a:p>
        </p:txBody>
      </p:sp>
      <p:pic>
        <p:nvPicPr>
          <p:cNvPr id="7065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741363"/>
            <a:ext cx="8523287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 typeface="Arial" charset="0"/>
              <a:buNone/>
            </a:pPr>
            <a:endParaRPr lang="zh-CN" altLang="en-US"/>
          </a:p>
        </p:txBody>
      </p:sp>
      <p:sp>
        <p:nvSpPr>
          <p:cNvPr id="71682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1773238"/>
            <a:ext cx="7993062" cy="717550"/>
          </a:xfrm>
        </p:spPr>
        <p:txBody>
          <a:bodyPr/>
          <a:lstStyle/>
          <a:p>
            <a:pPr algn="ctr">
              <a:lnSpc>
                <a:spcPct val="130000"/>
              </a:lnSpc>
            </a:pPr>
            <a:r>
              <a:rPr lang="zh-CN" altLang="en-US" sz="4800" i="1" smtClean="0">
                <a:solidFill>
                  <a:schemeClr val="bg1"/>
                </a:solidFill>
                <a:ea typeface="黑体" pitchFamily="2" charset="-122"/>
              </a:rPr>
              <a:t>穿新鞋走</a:t>
            </a:r>
            <a:r>
              <a:rPr lang="zh-CN" altLang="en-US" sz="8800" i="1" smtClean="0">
                <a:solidFill>
                  <a:schemeClr val="bg1"/>
                </a:solidFill>
                <a:ea typeface="黑体" pitchFamily="2" charset="-122"/>
              </a:rPr>
              <a:t>歪</a:t>
            </a:r>
            <a:r>
              <a:rPr lang="zh-CN" altLang="en-US" sz="4800" i="1" smtClean="0">
                <a:solidFill>
                  <a:schemeClr val="bg1"/>
                </a:solidFill>
                <a:ea typeface="黑体" pitchFamily="2" charset="-122"/>
              </a:rPr>
              <a:t>路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>
              <a:buClr>
                <a:schemeClr val="tx1"/>
              </a:buClr>
              <a:buSzPct val="85000"/>
            </a:pPr>
            <a:r>
              <a:rPr lang="zh-CN" altLang="en-US" sz="4000" b="1" smtClean="0">
                <a:solidFill>
                  <a:srgbClr val="009999"/>
                </a:solidFill>
                <a:ea typeface="楷体_GB2312" pitchFamily="49" charset="-122"/>
              </a:rPr>
              <a:t>一道期末语文题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49263" indent="-360363">
              <a:buClrTx/>
              <a:buSzPct val="70000"/>
              <a:buFont typeface="Wingdings" pitchFamily="2" charset="2"/>
              <a:buChar char="l"/>
            </a:pPr>
            <a:r>
              <a:rPr lang="zh-CN" altLang="en-US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同学们，本学期我们一共学习了</a:t>
            </a:r>
            <a:r>
              <a:rPr lang="en-US" altLang="zh-CN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8</a:t>
            </a:r>
            <a:r>
              <a:rPr lang="zh-CN" altLang="en-US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首古诗，你最喜欢其中的哪一首呢？请把它写下来。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>
              <a:buClr>
                <a:schemeClr val="tx1"/>
              </a:buClr>
              <a:buSzPct val="85000"/>
            </a:pPr>
            <a:r>
              <a:rPr lang="zh-CN" altLang="en-US" sz="4000" b="1" smtClean="0">
                <a:solidFill>
                  <a:srgbClr val="009999"/>
                </a:solidFill>
                <a:ea typeface="楷体_GB2312" pitchFamily="49" charset="-122"/>
              </a:rPr>
              <a:t>一道中考语文题</a:t>
            </a:r>
          </a:p>
        </p:txBody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49263" indent="-360363">
              <a:buClrTx/>
              <a:buSzPct val="70000"/>
              <a:buFont typeface="Wingdings" pitchFamily="2" charset="2"/>
              <a:buChar char="l"/>
            </a:pPr>
            <a:r>
              <a:rPr lang="zh-CN" altLang="en-US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同学们，你们有没有意识到我们的母亲已经人到中年，请你写一段文字，告诉大家母亲人到中年后发生的变化。</a:t>
            </a:r>
            <a:endParaRPr lang="en-US" altLang="zh-CN" smtClean="0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  <a:p>
            <a:pPr marL="449263" indent="-360363">
              <a:buClrTx/>
              <a:buSzPct val="70000"/>
              <a:buFont typeface="Wingdings" pitchFamily="2" charset="2"/>
              <a:buChar char="l"/>
            </a:pPr>
            <a:r>
              <a:rPr lang="zh-CN" altLang="en-US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请你写一段母亲生日晚宴上的致辞。</a:t>
            </a:r>
            <a:endParaRPr lang="en-US" altLang="zh-CN" smtClean="0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  <a:p>
            <a:pPr marL="449263" indent="-360363">
              <a:buClrTx/>
              <a:buSzPct val="70000"/>
              <a:buFont typeface="Wingdings" pitchFamily="2" charset="2"/>
              <a:buChar char="l"/>
            </a:pPr>
            <a:r>
              <a:rPr lang="zh-CN" altLang="en-US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请你给同学们介绍一本有关母亲的书。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 typeface="Arial" charset="0"/>
              <a:buNone/>
            </a:pPr>
            <a:endParaRPr lang="zh-CN" altLang="en-US"/>
          </a:p>
        </p:txBody>
      </p:sp>
      <p:sp>
        <p:nvSpPr>
          <p:cNvPr id="74754" name="Rectangle 3"/>
          <p:cNvSpPr>
            <a:spLocks noGrp="1" noChangeArrowheads="1"/>
          </p:cNvSpPr>
          <p:nvPr>
            <p:ph type="title"/>
          </p:nvPr>
        </p:nvSpPr>
        <p:spPr>
          <a:xfrm>
            <a:off x="684213" y="1916113"/>
            <a:ext cx="8459787" cy="12954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zh-CN" altLang="en-US" sz="4300" b="1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建议之三：</a:t>
            </a:r>
            <a:br>
              <a:rPr lang="zh-CN" altLang="en-US" sz="4300" b="1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</a:br>
            <a:r>
              <a:rPr lang="zh-CN" altLang="en-US" sz="4300" b="1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教学评价标准要以校为本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908050"/>
            <a:ext cx="7467600" cy="609600"/>
          </a:xfrm>
        </p:spPr>
        <p:txBody>
          <a:bodyPr/>
          <a:lstStyle/>
          <a:p>
            <a:pPr marL="838200" indent="-838200" algn="ctr" eaLnBrk="1" hangingPunct="1">
              <a:buClr>
                <a:schemeClr val="tx1"/>
              </a:buClr>
              <a:buSzPct val="85000"/>
            </a:pPr>
            <a:r>
              <a:rPr lang="zh-CN" altLang="en-US" sz="4000" b="1" smtClean="0">
                <a:solidFill>
                  <a:srgbClr val="009999"/>
                </a:solidFill>
                <a:latin typeface="黑体" pitchFamily="2" charset="-122"/>
                <a:ea typeface="黑体" pitchFamily="2" charset="-122"/>
              </a:rPr>
              <a:t>司马光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9138"/>
            <a:ext cx="8388350" cy="4321175"/>
          </a:xfrm>
        </p:spPr>
        <p:txBody>
          <a:bodyPr/>
          <a:lstStyle/>
          <a:p>
            <a:pPr marL="449263" indent="-360363" eaLnBrk="1" hangingPunct="1">
              <a:buFont typeface="Wingdings" pitchFamily="2" charset="2"/>
              <a:buChar char="l"/>
            </a:pPr>
            <a:r>
              <a:rPr lang="zh-CN" altLang="en-US" sz="3600" b="1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找来一块大木板，让那个小朋友趴上去浮起来。</a:t>
            </a:r>
          </a:p>
          <a:p>
            <a:pPr marL="449263" indent="-360363" eaLnBrk="1" hangingPunct="1">
              <a:buFont typeface="Wingdings" pitchFamily="2" charset="2"/>
              <a:buChar char="l"/>
            </a:pPr>
            <a:r>
              <a:rPr lang="zh-CN" altLang="en-US" sz="3600" b="1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你真爱动脑筋，知道的知识也不少，是个聪明的孩子。可是到哪儿去找这么合适的一块木板呢？还有水缸是不是足够大呢？都存在问题。谁还有别的方法？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476250"/>
            <a:ext cx="8388350" cy="1143000"/>
          </a:xfrm>
        </p:spPr>
        <p:txBody>
          <a:bodyPr/>
          <a:lstStyle/>
          <a:p>
            <a:pPr eaLnBrk="1" hangingPunct="1"/>
            <a:r>
              <a:rPr lang="zh-CN" altLang="en-US" sz="4000" b="1" smtClean="0">
                <a:solidFill>
                  <a:srgbClr val="008080"/>
                </a:solidFill>
                <a:latin typeface="黑体" pitchFamily="2" charset="-122"/>
                <a:ea typeface="黑体" pitchFamily="2" charset="-122"/>
              </a:rPr>
              <a:t>以校为本</a:t>
            </a:r>
          </a:p>
        </p:txBody>
      </p:sp>
      <p:sp>
        <p:nvSpPr>
          <p:cNvPr id="757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989138"/>
            <a:ext cx="8064500" cy="4114800"/>
          </a:xfrm>
        </p:spPr>
        <p:txBody>
          <a:bodyPr/>
          <a:lstStyle/>
          <a:p>
            <a:pPr marL="363538" indent="-363538" eaLnBrk="1" hangingPunct="1">
              <a:buFont typeface="Wingdings" pitchFamily="2" charset="2"/>
              <a:buChar char="l"/>
              <a:tabLst>
                <a:tab pos="363538" algn="l"/>
              </a:tabLst>
            </a:pPr>
            <a:r>
              <a:rPr lang="zh-CN" altLang="en-US" b="1" smtClean="0">
                <a:latin typeface="黑体" pitchFamily="2" charset="-122"/>
                <a:ea typeface="黑体" pitchFamily="2" charset="-122"/>
              </a:rPr>
              <a:t>学校可以根据教师教学的实际表现：优势</a:t>
            </a:r>
            <a:r>
              <a:rPr lang="zh-CN" altLang="en-US" sz="2800" b="1" smtClean="0">
                <a:latin typeface="黑体" pitchFamily="2" charset="-122"/>
                <a:ea typeface="黑体" pitchFamily="2" charset="-122"/>
              </a:rPr>
              <a:t>（</a:t>
            </a:r>
            <a:r>
              <a:rPr lang="en-US" altLang="zh-CN" sz="2800" b="1" smtClean="0">
                <a:latin typeface="黑体" pitchFamily="2" charset="-122"/>
                <a:ea typeface="黑体" pitchFamily="2" charset="-122"/>
              </a:rPr>
              <a:t>Strength</a:t>
            </a:r>
            <a:r>
              <a:rPr lang="zh-CN" altLang="en-US" sz="2800" b="1" smtClean="0">
                <a:latin typeface="黑体" pitchFamily="2" charset="-122"/>
                <a:ea typeface="黑体" pitchFamily="2" charset="-122"/>
              </a:rPr>
              <a:t>）、</a:t>
            </a:r>
            <a:r>
              <a:rPr lang="zh-CN" altLang="en-US" b="1" smtClean="0">
                <a:latin typeface="黑体" pitchFamily="2" charset="-122"/>
                <a:ea typeface="黑体" pitchFamily="2" charset="-122"/>
              </a:rPr>
              <a:t>不足（</a:t>
            </a:r>
            <a:r>
              <a:rPr lang="en-US" altLang="zh-CN" b="1" smtClean="0">
                <a:latin typeface="黑体" pitchFamily="2" charset="-122"/>
                <a:ea typeface="黑体" pitchFamily="2" charset="-122"/>
              </a:rPr>
              <a:t>Weakness</a:t>
            </a:r>
            <a:r>
              <a:rPr lang="zh-CN" altLang="en-US" b="1" smtClean="0">
                <a:latin typeface="黑体" pitchFamily="2" charset="-122"/>
                <a:ea typeface="黑体" pitchFamily="2" charset="-122"/>
              </a:rPr>
              <a:t>）、困难（</a:t>
            </a:r>
            <a:r>
              <a:rPr lang="en-US" altLang="zh-CN" b="1" smtClean="0">
                <a:latin typeface="黑体" pitchFamily="2" charset="-122"/>
                <a:ea typeface="黑体" pitchFamily="2" charset="-122"/>
              </a:rPr>
              <a:t>Threat</a:t>
            </a:r>
            <a:r>
              <a:rPr lang="zh-CN" altLang="en-US" b="1" smtClean="0">
                <a:latin typeface="黑体" pitchFamily="2" charset="-122"/>
                <a:ea typeface="黑体" pitchFamily="2" charset="-122"/>
              </a:rPr>
              <a:t>）和机遇（</a:t>
            </a:r>
            <a:r>
              <a:rPr lang="en-US" altLang="zh-CN" b="1" smtClean="0">
                <a:latin typeface="黑体" pitchFamily="2" charset="-122"/>
                <a:ea typeface="黑体" pitchFamily="2" charset="-122"/>
              </a:rPr>
              <a:t>Opportunity</a:t>
            </a:r>
            <a:r>
              <a:rPr lang="zh-CN" altLang="en-US" b="1" smtClean="0">
                <a:latin typeface="黑体" pitchFamily="2" charset="-122"/>
                <a:ea typeface="黑体" pitchFamily="2" charset="-122"/>
              </a:rPr>
              <a:t>），找准当前需要改进的核心问题，在全面关注的前提下，有针对性地提出课堂教学评价标准，引导教师不断改进。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en-US" b="1" smtClean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pic>
        <p:nvPicPr>
          <p:cNvPr id="76803" name="Picture 4"/>
          <p:cNvPicPr>
            <a:picLocks noChangeAspect="1" noChangeArrowheads="1"/>
          </p:cNvPicPr>
          <p:nvPr/>
        </p:nvPicPr>
        <p:blipFill>
          <a:blip r:embed="rId2"/>
          <a:srcRect l="21263" t="21490" r="19974" b="8183"/>
          <a:stretch>
            <a:fillRect/>
          </a:stretch>
        </p:blipFill>
        <p:spPr bwMode="auto">
          <a:xfrm>
            <a:off x="539750" y="-26988"/>
            <a:ext cx="7991475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smtClean="0">
                <a:latin typeface="黑体" pitchFamily="2" charset="-122"/>
                <a:ea typeface="黑体" pitchFamily="2" charset="-122"/>
              </a:rPr>
              <a:t>校本教学评价的特点</a:t>
            </a:r>
          </a:p>
        </p:txBody>
      </p:sp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zh-CN" altLang="en-US" b="1" smtClean="0">
                <a:latin typeface="黑体" pitchFamily="2" charset="-122"/>
                <a:ea typeface="黑体" pitchFamily="2" charset="-122"/>
              </a:rPr>
              <a:t>符合学校教学发展的需求</a:t>
            </a:r>
          </a:p>
          <a:p>
            <a:pPr marL="609600" indent="-609600" eaLnBrk="1" hangingPunct="1"/>
            <a:r>
              <a:rPr lang="zh-CN" altLang="en-US" b="1" smtClean="0">
                <a:latin typeface="黑体" pitchFamily="2" charset="-122"/>
                <a:ea typeface="黑体" pitchFamily="2" charset="-122"/>
              </a:rPr>
              <a:t>克服了片面追求全面的倾向，重点突出</a:t>
            </a:r>
          </a:p>
          <a:p>
            <a:pPr marL="609600" indent="-609600" eaLnBrk="1" hangingPunct="1"/>
            <a:r>
              <a:rPr lang="zh-CN" altLang="en-US" b="1" smtClean="0">
                <a:latin typeface="黑体" pitchFamily="2" charset="-122"/>
                <a:ea typeface="黑体" pitchFamily="2" charset="-122"/>
              </a:rPr>
              <a:t>动态变化</a:t>
            </a:r>
          </a:p>
          <a:p>
            <a:pPr marL="609600" indent="-609600" eaLnBrk="1" hangingPunct="1"/>
            <a:r>
              <a:rPr lang="zh-CN" altLang="en-US" b="1" smtClean="0">
                <a:latin typeface="黑体" pitchFamily="2" charset="-122"/>
                <a:ea typeface="黑体" pitchFamily="2" charset="-122"/>
              </a:rPr>
              <a:t>教师参与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/>
          <p:cNvSpPr>
            <a:spLocks noGrp="1" noChangeArrowheads="1"/>
          </p:cNvSpPr>
          <p:nvPr>
            <p:ph type="title"/>
          </p:nvPr>
        </p:nvSpPr>
        <p:spPr>
          <a:xfrm>
            <a:off x="2012950" y="5060950"/>
            <a:ext cx="7239000" cy="906463"/>
          </a:xfrm>
        </p:spPr>
        <p:txBody>
          <a:bodyPr/>
          <a:lstStyle/>
          <a:p>
            <a:pPr marL="838200" indent="-838200" eaLnBrk="1" hangingPunct="1">
              <a:buClr>
                <a:schemeClr val="tx1"/>
              </a:buClr>
              <a:buSzPct val="85000"/>
            </a:pPr>
            <a:r>
              <a:rPr lang="zh-CN" altLang="en-US" sz="8000" b="1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谢谢倾听！</a:t>
            </a:r>
            <a:br>
              <a:rPr lang="zh-CN" altLang="en-US" sz="8000" b="1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</a:br>
            <a:endParaRPr lang="zh-CN" altLang="en-US" sz="8800" b="1" smtClean="0">
              <a:solidFill>
                <a:schemeClr val="tx1"/>
              </a:solidFill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908050"/>
            <a:ext cx="7467600" cy="609600"/>
          </a:xfrm>
        </p:spPr>
        <p:txBody>
          <a:bodyPr/>
          <a:lstStyle/>
          <a:p>
            <a:pPr marL="838200" indent="-838200" algn="ctr" eaLnBrk="1" hangingPunct="1">
              <a:buClr>
                <a:schemeClr val="tx1"/>
              </a:buClr>
              <a:buSzPct val="85000"/>
            </a:pPr>
            <a:r>
              <a:rPr lang="zh-CN" altLang="en-US" sz="4000" b="1" smtClean="0">
                <a:solidFill>
                  <a:srgbClr val="009999"/>
                </a:solidFill>
                <a:latin typeface="黑体" pitchFamily="2" charset="-122"/>
                <a:ea typeface="黑体" pitchFamily="2" charset="-122"/>
              </a:rPr>
              <a:t>司马光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892300"/>
            <a:ext cx="7916863" cy="3670300"/>
          </a:xfrm>
        </p:spPr>
        <p:txBody>
          <a:bodyPr/>
          <a:lstStyle/>
          <a:p>
            <a:pPr marL="449263" indent="-360363" eaLnBrk="1" hangingPunct="1">
              <a:lnSpc>
                <a:spcPts val="4325"/>
              </a:lnSpc>
              <a:spcBef>
                <a:spcPts val="263"/>
              </a:spcBef>
              <a:buFont typeface="Wingdings" pitchFamily="2" charset="2"/>
              <a:buChar char="l"/>
            </a:pPr>
            <a:r>
              <a:rPr lang="zh-CN" altLang="en-US" sz="3600" b="1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找个皮管子，用嘴一吸水就吸出来了，我爸爸浇菜就这样做。这样做小朋友也得救了。</a:t>
            </a:r>
          </a:p>
          <a:p>
            <a:pPr marL="449263" indent="-360363" eaLnBrk="1" hangingPunct="1">
              <a:lnSpc>
                <a:spcPts val="4325"/>
              </a:lnSpc>
              <a:spcBef>
                <a:spcPts val="263"/>
              </a:spcBef>
              <a:buFont typeface="Wingdings" pitchFamily="2" charset="2"/>
              <a:buChar char="l"/>
            </a:pPr>
            <a:r>
              <a:rPr lang="zh-CN" altLang="en-US" sz="3600" b="1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你真是个细心的孩子，这么善于观察，现在又学会应用了，真了不起。可是要在当时找到我们所需要的皮管子可能也来不及了。在当时的情况下，到底司马光怎么办才好呢？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3"/>
          <p:cNvSpPr>
            <a:spLocks noGrp="1" noChangeArrowheads="1"/>
          </p:cNvSpPr>
          <p:nvPr>
            <p:ph type="title"/>
          </p:nvPr>
        </p:nvSpPr>
        <p:spPr>
          <a:xfrm>
            <a:off x="1187450" y="357188"/>
            <a:ext cx="7793038" cy="11430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zh-CN" altLang="en-US" sz="4000" b="1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一个显而易见的问题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71550" y="1989138"/>
            <a:ext cx="7772400" cy="4114800"/>
          </a:xfrm>
        </p:spPr>
        <p:txBody>
          <a:bodyPr/>
          <a:lstStyle/>
          <a:p>
            <a:pPr eaLnBrk="1" hangingPunct="1">
              <a:buClrTx/>
              <a:buSzPct val="70000"/>
              <a:buFont typeface="Wingdings" pitchFamily="2" charset="2"/>
              <a:buChar char="l"/>
            </a:pPr>
            <a:r>
              <a:rPr lang="zh-CN" altLang="en-US" sz="3600" b="1" smtClean="0">
                <a:latin typeface="黑体" pitchFamily="2" charset="-122"/>
                <a:ea typeface="黑体" pitchFamily="2" charset="-122"/>
              </a:rPr>
              <a:t>学生明知道“司马光砸缸”却不能说出来，非得要说些其它办法，这种互动是虚假的。</a:t>
            </a:r>
          </a:p>
          <a:p>
            <a:pPr eaLnBrk="1" hangingPunct="1">
              <a:buClrTx/>
              <a:buSzPct val="70000"/>
              <a:buFont typeface="Wingdings" pitchFamily="2" charset="2"/>
              <a:buChar char="l"/>
            </a:pPr>
            <a:r>
              <a:rPr lang="zh-CN" altLang="en-US" sz="3600" b="1" smtClean="0">
                <a:latin typeface="黑体" pitchFamily="2" charset="-122"/>
                <a:ea typeface="黑体" pitchFamily="2" charset="-122"/>
              </a:rPr>
              <a:t>学生只是在配合老师，“想老师之所想”，师生通过合作共同创造“虚假的繁荣”。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836613"/>
            <a:ext cx="7467600" cy="609600"/>
          </a:xfrm>
        </p:spPr>
        <p:txBody>
          <a:bodyPr/>
          <a:lstStyle/>
          <a:p>
            <a:pPr marL="838200" indent="-838200" algn="ctr" eaLnBrk="1" hangingPunct="1">
              <a:buClr>
                <a:schemeClr val="tx1"/>
              </a:buClr>
              <a:buSzPct val="85000"/>
            </a:pPr>
            <a:r>
              <a:rPr lang="zh-CN" altLang="en-US" sz="4000" b="1" smtClean="0">
                <a:solidFill>
                  <a:srgbClr val="009999"/>
                </a:solidFill>
                <a:latin typeface="黑体" pitchFamily="2" charset="-122"/>
                <a:ea typeface="黑体" pitchFamily="2" charset="-122"/>
              </a:rPr>
              <a:t>软体动物</a:t>
            </a:r>
          </a:p>
        </p:txBody>
      </p:sp>
      <p:sp>
        <p:nvSpPr>
          <p:cNvPr id="849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989138"/>
            <a:ext cx="8640763" cy="4608512"/>
          </a:xfrm>
        </p:spPr>
        <p:txBody>
          <a:bodyPr/>
          <a:lstStyle/>
          <a:p>
            <a:pPr marL="449263" indent="-360363" eaLnBrk="1" hangingPunct="1">
              <a:buClr>
                <a:schemeClr val="hlink"/>
              </a:buClr>
              <a:buFont typeface="Wingdings" pitchFamily="2" charset="2"/>
              <a:buChar char="l"/>
            </a:pPr>
            <a:r>
              <a:rPr lang="zh-CN" altLang="en-US" sz="2800" b="1" smtClean="0">
                <a:latin typeface="黑体" pitchFamily="2" charset="-122"/>
                <a:ea typeface="黑体" pitchFamily="2" charset="-122"/>
              </a:rPr>
              <a:t>同学们，今天我们讲软体动物。关于软体动物，你们想知道什么？</a:t>
            </a:r>
          </a:p>
          <a:p>
            <a:pPr marL="449263" indent="-360363" eaLnBrk="1" hangingPunct="1">
              <a:buClr>
                <a:schemeClr val="hlink"/>
              </a:buClr>
              <a:buFont typeface="Wingdings" pitchFamily="2" charset="2"/>
              <a:buChar char="l"/>
            </a:pPr>
            <a:r>
              <a:rPr lang="zh-CN" altLang="en-US" sz="2800" b="1" smtClean="0">
                <a:latin typeface="黑体" pitchFamily="2" charset="-122"/>
                <a:ea typeface="黑体" pitchFamily="2" charset="-122"/>
              </a:rPr>
              <a:t>老师，我想知道软体动物有什么特点？</a:t>
            </a:r>
          </a:p>
          <a:p>
            <a:pPr marL="449263" indent="-360363" eaLnBrk="1" hangingPunct="1">
              <a:buClr>
                <a:schemeClr val="hlink"/>
              </a:buClr>
              <a:buFont typeface="Wingdings" pitchFamily="2" charset="2"/>
              <a:buChar char="l"/>
            </a:pPr>
            <a:r>
              <a:rPr lang="zh-CN" altLang="en-US" sz="2800" b="1" smtClean="0">
                <a:latin typeface="黑体" pitchFamily="2" charset="-122"/>
                <a:ea typeface="黑体" pitchFamily="2" charset="-122"/>
              </a:rPr>
              <a:t>老师，我想知道软体动物有什么经济价值？</a:t>
            </a:r>
          </a:p>
          <a:p>
            <a:pPr marL="449263" indent="-360363" eaLnBrk="1" hangingPunct="1">
              <a:buClr>
                <a:schemeClr val="hlink"/>
              </a:buClr>
              <a:buFont typeface="Wingdings" pitchFamily="2" charset="2"/>
              <a:buChar char="l"/>
            </a:pPr>
            <a:r>
              <a:rPr lang="zh-CN" altLang="en-US" sz="2800" b="1" smtClean="0">
                <a:latin typeface="黑体" pitchFamily="2" charset="-122"/>
                <a:ea typeface="黑体" pitchFamily="2" charset="-122"/>
              </a:rPr>
              <a:t>老师，我想知道软体动物和人类生活有什么关系？</a:t>
            </a:r>
          </a:p>
          <a:p>
            <a:pPr marL="449263" indent="-360363" eaLnBrk="1" hangingPunct="1">
              <a:buClr>
                <a:schemeClr val="hlink"/>
              </a:buClr>
              <a:buFont typeface="Wingdings" pitchFamily="2" charset="2"/>
              <a:buChar char="l"/>
            </a:pPr>
            <a:r>
              <a:rPr lang="zh-CN" altLang="en-US" sz="2800" b="1" smtClean="0">
                <a:latin typeface="黑体" pitchFamily="2" charset="-122"/>
                <a:ea typeface="黑体" pitchFamily="2" charset="-122"/>
              </a:rPr>
              <a:t>好，今天咱们就重点讲这些内容。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华文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华文宋体" pitchFamily="2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华文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华文宋体" pitchFamily="2" charset="-122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640</TotalTime>
  <Pages>0</Pages>
  <Words>1623</Words>
  <Characters>0</Characters>
  <Application>Microsoft Macintosh PowerPoint</Application>
  <DocSecurity>0</DocSecurity>
  <PresentationFormat>全屏显示(4:3)</PresentationFormat>
  <Lines>0</Lines>
  <Paragraphs>142</Paragraphs>
  <Slides>63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63</vt:i4>
      </vt:variant>
    </vt:vector>
  </HeadingPairs>
  <TitlesOfParts>
    <vt:vector size="65" baseType="lpstr">
      <vt:lpstr>Blends</vt:lpstr>
      <vt:lpstr>Edge</vt:lpstr>
      <vt:lpstr>有效的教学评价</vt:lpstr>
      <vt:lpstr>戴明环（Deming Circle）</vt:lpstr>
      <vt:lpstr>PowerPoint 演示文稿</vt:lpstr>
      <vt:lpstr>一堂公开课</vt:lpstr>
      <vt:lpstr>司马光</vt:lpstr>
      <vt:lpstr>司马光</vt:lpstr>
      <vt:lpstr>司马光</vt:lpstr>
      <vt:lpstr>一个显而易见的问题</vt:lpstr>
      <vt:lpstr>软体动物</vt:lpstr>
      <vt:lpstr>空山鸟语</vt:lpstr>
      <vt:lpstr>空山鸟语</vt:lpstr>
      <vt:lpstr>一个显而易见的问题</vt:lpstr>
      <vt:lpstr>PowerPoint 演示文稿</vt:lpstr>
      <vt:lpstr>这个问题不容易被发现</vt:lpstr>
      <vt:lpstr>心理学分析</vt:lpstr>
      <vt:lpstr>一堂初一英语课</vt:lpstr>
      <vt:lpstr>生活场景再现（一）</vt:lpstr>
      <vt:lpstr>生活场景再现（二）</vt:lpstr>
      <vt:lpstr>做一个家庭实验？</vt:lpstr>
      <vt:lpstr>教学评价的焦点不是教师教得怎么样，而是学生学得怎样。  学生学习的情绪如何？动机是否得到充分的激发？学习到了什么？教学对学生学习和发展的实际影响到底是什么？这些才是教学评价应该关注的焦点。</vt:lpstr>
      <vt:lpstr>教学评价不能流于空泛，要聚焦于教师的微观课堂教学行为进行分析，分析行为对学生学习和发展的影响，寻求改进教师教学行为的替代性策略，以切实促进教师观念与行为的转变。</vt:lpstr>
      <vt:lpstr>评价者不能仅凭经验对教学进行评论，要加强理论学习，站在理论的高度，从不同的视角分析教师的教及学生的学，使每一次评价活动都能带给教师新的思考。</vt:lpstr>
      <vt:lpstr>教学评价不能仅仅“就课论课”，而应该“以课为例”，“以课为镜”，让每个参与教师都在评价别人的同时反观自身，发现自身教学实践中的问题，不断反思和改进教学实践。</vt:lpstr>
      <vt:lpstr>什么样的课是好课？</vt:lpstr>
      <vt:lpstr>什么样的教学是好的教学？</vt:lpstr>
      <vt:lpstr>可供参考的资料</vt:lpstr>
      <vt:lpstr>我的三点建议</vt:lpstr>
      <vt:lpstr>建议之一： 对旧标准进行梳理和批判性分析</vt:lpstr>
      <vt:lpstr>任何一项改革在实施中遇到的真正困难，不是发展新的观念，而在于从旧有观念世界中剔除不适宜的成分。                           ——凯恩斯</vt:lpstr>
      <vt:lpstr>我们建议</vt:lpstr>
      <vt:lpstr>应该摒弃或淡化的教学评价指标</vt:lpstr>
      <vt:lpstr>建议之二： 在新标准中落实新课程的理念</vt:lpstr>
      <vt:lpstr>理解新课程标准是落实的前提</vt:lpstr>
      <vt:lpstr>穿新鞋走老路</vt:lpstr>
      <vt:lpstr>新课程理念</vt:lpstr>
      <vt:lpstr>北京市高考改革命题方向</vt:lpstr>
      <vt:lpstr>北京市高考改革命题方向</vt:lpstr>
      <vt:lpstr>北京市高考改革命题方向</vt:lpstr>
      <vt:lpstr>北京市高考改革命题方向</vt:lpstr>
      <vt:lpstr>北京市高考改革命题方向</vt:lpstr>
      <vt:lpstr>关于新航路开辟的历史表现性评价题目 </vt:lpstr>
      <vt:lpstr>关于新航路开辟的历史表现性评价题目 </vt:lpstr>
      <vt:lpstr>为准备给总统提建议，请回答下面问题： </vt:lpstr>
      <vt:lpstr>PowerPoint 演示文稿</vt:lpstr>
      <vt:lpstr>为准备给总统提建议，请回答下面问题： </vt:lpstr>
      <vt:lpstr>PowerPoint 演示文稿</vt:lpstr>
      <vt:lpstr>日本人的历史考试</vt:lpstr>
      <vt:lpstr>某个高中生的回答</vt:lpstr>
      <vt:lpstr>沉痛的反思</vt:lpstr>
      <vt:lpstr>一道高中历史期末测验题</vt:lpstr>
      <vt:lpstr>评分标准</vt:lpstr>
      <vt:lpstr>PowerPoint 演示文稿</vt:lpstr>
      <vt:lpstr>PowerPoint 演示文稿</vt:lpstr>
      <vt:lpstr>PowerPoint 演示文稿</vt:lpstr>
      <vt:lpstr>PowerPoint 演示文稿</vt:lpstr>
      <vt:lpstr>穿新鞋走歪路</vt:lpstr>
      <vt:lpstr>一道期末语文题</vt:lpstr>
      <vt:lpstr>一道中考语文题</vt:lpstr>
      <vt:lpstr>建议之三： 教学评价标准要以校为本</vt:lpstr>
      <vt:lpstr>以校为本</vt:lpstr>
      <vt:lpstr>PowerPoint 演示文稿</vt:lpstr>
      <vt:lpstr>校本教学评价的特点</vt:lpstr>
      <vt:lpstr>谢谢倾听！ </vt:lpstr>
    </vt:vector>
  </TitlesOfParts>
  <Manager/>
  <Company>88888</Company>
  <LinksUpToDate>false</LinksUpToDate>
  <CharactersWithSpaces>0</CharactersWithSpaces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教育评价改革</dc:title>
  <dc:subject/>
  <dc:creator>赵德成</dc:creator>
  <cp:keywords/>
  <dc:description/>
  <cp:lastModifiedBy>德成 赵</cp:lastModifiedBy>
  <cp:revision>270</cp:revision>
  <dcterms:created xsi:type="dcterms:W3CDTF">2001-11-07T09:57:46Z</dcterms:created>
  <dcterms:modified xsi:type="dcterms:W3CDTF">2014-07-16T10:15:51Z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2052-9.1.0.4180</vt:lpwstr>
  </property>
</Properties>
</file>